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77" r:id="rId4"/>
    <p:sldId id="263" r:id="rId5"/>
    <p:sldId id="261" r:id="rId6"/>
    <p:sldId id="264" r:id="rId7"/>
    <p:sldId id="260" r:id="rId8"/>
    <p:sldId id="273" r:id="rId9"/>
    <p:sldId id="272" r:id="rId10"/>
    <p:sldId id="259" r:id="rId11"/>
    <p:sldId id="276" r:id="rId12"/>
    <p:sldId id="268" r:id="rId13"/>
    <p:sldId id="266" r:id="rId14"/>
    <p:sldId id="269" r:id="rId15"/>
    <p:sldId id="270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53D"/>
    <a:srgbClr val="F1543C"/>
    <a:srgbClr val="D44B37"/>
    <a:srgbClr val="D34A36"/>
    <a:srgbClr val="F7BC4F"/>
    <a:srgbClr val="EBEBEB"/>
    <a:srgbClr val="F57BA1"/>
    <a:srgbClr val="271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88" y="-96"/>
      </p:cViewPr>
      <p:guideLst>
        <p:guide orient="horz" pos="3056"/>
        <p:guide pos="25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9" d="100"/>
          <a:sy n="59" d="100"/>
        </p:scale>
        <p:origin x="-35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B9A75-5114-EB48-95B5-9CEE5FDC5D8E}" type="datetimeFigureOut">
              <a:rPr lang="en-US" smtClean="0"/>
              <a:t>31/03/19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6EDF2-F83C-1A43-8826-605B72D42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EDF2-F83C-1A43-8826-605B72D42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4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EDF2-F83C-1A43-8826-605B72D42B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4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EDF2-F83C-1A43-8826-605B72D42B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1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4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7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7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0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0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0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850C-7B9D-6744-AA7D-1793854AEA17}" type="datetimeFigureOut">
              <a:rPr lang="en-US" smtClean="0"/>
              <a:t>31/03/19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229B0-26D4-0943-A168-A81FE9BA18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"/>
              </a:defRPr>
            </a:lvl1pPr>
          </a:lstStyle>
          <a:p>
            <a:fld id="{E531850C-7B9D-6744-AA7D-1793854AEA17}" type="datetimeFigureOut">
              <a:rPr lang="en-US" smtClean="0"/>
              <a:pPr/>
              <a:t>31/03/19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"/>
              </a:defRPr>
            </a:lvl1pPr>
          </a:lstStyle>
          <a:p>
            <a:fld id="{1FD229B0-26D4-0943-A168-A81FE9BA18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0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utur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Futur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Futur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utur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utur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utur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1D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ine_IG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83" y="0"/>
            <a:ext cx="6511594" cy="65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7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39" y="610333"/>
            <a:ext cx="799971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>
                <a:latin typeface="Futura Medium BT"/>
                <a:cs typeface="Futura Medium BT"/>
              </a:rPr>
              <a:t>A</a:t>
            </a:r>
            <a:r>
              <a:rPr lang="en-US" sz="2800" dirty="0" err="1" smtClean="0">
                <a:latin typeface="Futura Medium BT"/>
                <a:cs typeface="Futura Medium BT"/>
              </a:rPr>
              <a:t>proximadamente</a:t>
            </a:r>
            <a:r>
              <a:rPr lang="en-US" sz="2800" dirty="0" smtClean="0">
                <a:latin typeface="Futura Medium BT"/>
                <a:cs typeface="Futura Medium BT"/>
              </a:rPr>
              <a:t> 4 de </a:t>
            </a:r>
            <a:r>
              <a:rPr lang="en-US" sz="2800" dirty="0" err="1" smtClean="0">
                <a:latin typeface="Futura Medium BT"/>
                <a:cs typeface="Futura Medium BT"/>
              </a:rPr>
              <a:t>cada</a:t>
            </a:r>
            <a:r>
              <a:rPr lang="en-US" sz="2800" dirty="0" smtClean="0">
                <a:latin typeface="Futura Medium BT"/>
                <a:cs typeface="Futura Medium BT"/>
              </a:rPr>
              <a:t> 5 </a:t>
            </a:r>
            <a:r>
              <a:rPr lang="en-US" sz="2800" dirty="0" err="1" smtClean="0">
                <a:latin typeface="Futura Medium BT"/>
                <a:cs typeface="Futura Medium BT"/>
              </a:rPr>
              <a:t>violaciones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fueron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cometidas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por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alguien</a:t>
            </a:r>
            <a:r>
              <a:rPr lang="en-US" sz="2800" dirty="0" smtClean="0">
                <a:latin typeface="Futura Medium BT"/>
                <a:cs typeface="Futura Medium BT"/>
              </a:rPr>
              <a:t> que la </a:t>
            </a:r>
            <a:r>
              <a:rPr lang="en-US" sz="2800" dirty="0" err="1" smtClean="0">
                <a:latin typeface="Futura Medium BT"/>
                <a:cs typeface="Futura Medium BT"/>
              </a:rPr>
              <a:t>víctima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conocía</a:t>
            </a:r>
            <a:endParaRPr lang="en-US" sz="2800" dirty="0" smtClean="0">
              <a:latin typeface="Futura Medium BT"/>
              <a:cs typeface="Futura Medium B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utura Medium BT"/>
                <a:cs typeface="Futura Medium BT"/>
              </a:rPr>
              <a:t>El 85% de los </a:t>
            </a:r>
            <a:r>
              <a:rPr lang="en-US" sz="2800" dirty="0" err="1" smtClean="0">
                <a:latin typeface="Futura Medium BT"/>
                <a:cs typeface="Futura Medium BT"/>
              </a:rPr>
              <a:t>asaltos</a:t>
            </a:r>
            <a:r>
              <a:rPr lang="en-US" sz="2800" dirty="0" smtClean="0">
                <a:latin typeface="Futura Medium BT"/>
                <a:cs typeface="Futura Medium BT"/>
              </a:rPr>
              <a:t> sexuales </a:t>
            </a:r>
            <a:r>
              <a:rPr lang="en-US" sz="2800" dirty="0" err="1" smtClean="0">
                <a:latin typeface="Futura Medium BT"/>
                <a:cs typeface="Futura Medium BT"/>
              </a:rPr>
              <a:t>fueron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cometidos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por</a:t>
            </a:r>
            <a:r>
              <a:rPr lang="en-US" sz="2800" dirty="0" smtClean="0">
                <a:latin typeface="Futura Medium BT"/>
                <a:cs typeface="Futura Medium BT"/>
              </a:rPr>
              <a:t> un </a:t>
            </a:r>
            <a:r>
              <a:rPr lang="en-US" sz="2800" dirty="0" err="1" smtClean="0">
                <a:latin typeface="Futura Medium BT"/>
                <a:cs typeface="Futura Medium BT"/>
              </a:rPr>
              <a:t>conocido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utura Medium BT"/>
                <a:cs typeface="Futura Medium BT"/>
              </a:rPr>
              <a:t>El 47% de los </a:t>
            </a:r>
            <a:r>
              <a:rPr lang="en-US" sz="2800" dirty="0" err="1" smtClean="0">
                <a:latin typeface="Futura Medium BT"/>
                <a:cs typeface="Futura Medium BT"/>
              </a:rPr>
              <a:t>violadores</a:t>
            </a:r>
            <a:r>
              <a:rPr lang="en-US" sz="2800" dirty="0" smtClean="0">
                <a:latin typeface="Futura Medium BT"/>
                <a:cs typeface="Futura Medium BT"/>
              </a:rPr>
              <a:t> son amigos o </a:t>
            </a:r>
            <a:r>
              <a:rPr lang="en-US" sz="2800" dirty="0" err="1" smtClean="0">
                <a:latin typeface="Futura Medium BT"/>
                <a:cs typeface="Futura Medium BT"/>
              </a:rPr>
              <a:t>conocidos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Futura Medium BT"/>
                <a:cs typeface="Futura Medium BT"/>
              </a:rPr>
              <a:t>Un 25% es del </a:t>
            </a:r>
            <a:r>
              <a:rPr lang="en-US" sz="2800" dirty="0" err="1" smtClean="0">
                <a:latin typeface="Futura Medium BT"/>
                <a:cs typeface="Futura Medium BT"/>
              </a:rPr>
              <a:t>círculo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íntimo</a:t>
            </a:r>
            <a:endParaRPr lang="en-US" sz="2800" dirty="0">
              <a:latin typeface="Futura Medium BT"/>
              <a:cs typeface="Futura Medium B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253" y="4420794"/>
            <a:ext cx="77522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Futura"/>
                <a:cs typeface="Futura"/>
              </a:rPr>
              <a:t>Estos</a:t>
            </a:r>
            <a:r>
              <a:rPr lang="en-US" sz="3600" dirty="0" smtClean="0">
                <a:latin typeface="Futura"/>
                <a:cs typeface="Futura"/>
              </a:rPr>
              <a:t> </a:t>
            </a:r>
            <a:r>
              <a:rPr lang="en-US" sz="3600" dirty="0" err="1" smtClean="0">
                <a:latin typeface="Futura"/>
                <a:cs typeface="Futura"/>
              </a:rPr>
              <a:t>datos</a:t>
            </a:r>
            <a:r>
              <a:rPr lang="en-US" sz="3600" dirty="0" smtClean="0">
                <a:latin typeface="Futura"/>
                <a:cs typeface="Futura"/>
              </a:rPr>
              <a:t> son la </a:t>
            </a:r>
            <a:r>
              <a:rPr lang="en-US" sz="3600" dirty="0" err="1" smtClean="0">
                <a:latin typeface="Futura"/>
                <a:cs typeface="Futura"/>
              </a:rPr>
              <a:t>muestra</a:t>
            </a:r>
            <a:r>
              <a:rPr lang="en-US" sz="3600" dirty="0" smtClean="0">
                <a:latin typeface="Futura"/>
                <a:cs typeface="Futura"/>
              </a:rPr>
              <a:t> de que </a:t>
            </a:r>
            <a:r>
              <a:rPr lang="en-US" sz="3600" dirty="0" err="1" smtClean="0">
                <a:latin typeface="Futura"/>
                <a:cs typeface="Futura"/>
              </a:rPr>
              <a:t>hacen</a:t>
            </a:r>
            <a:r>
              <a:rPr lang="en-US" sz="3600" dirty="0" smtClean="0">
                <a:latin typeface="Futura"/>
                <a:cs typeface="Futura"/>
              </a:rPr>
              <a:t> </a:t>
            </a:r>
            <a:r>
              <a:rPr lang="en-US" sz="3600" dirty="0" err="1" smtClean="0">
                <a:latin typeface="Futura"/>
                <a:cs typeface="Futura"/>
              </a:rPr>
              <a:t>falta</a:t>
            </a:r>
            <a:r>
              <a:rPr lang="en-US" sz="3600" dirty="0" smtClean="0">
                <a:latin typeface="Futura"/>
                <a:cs typeface="Futura"/>
              </a:rPr>
              <a:t> </a:t>
            </a:r>
            <a:r>
              <a:rPr lang="en-US" sz="3600" dirty="0" err="1" smtClean="0">
                <a:latin typeface="Futura"/>
                <a:cs typeface="Futura"/>
              </a:rPr>
              <a:t>unos</a:t>
            </a:r>
            <a:r>
              <a:rPr lang="en-US" sz="3600" dirty="0" smtClean="0">
                <a:latin typeface="Futura"/>
                <a:cs typeface="Futura"/>
              </a:rPr>
              <a:t> </a:t>
            </a:r>
            <a:r>
              <a:rPr lang="en-US" sz="3600" dirty="0" err="1" smtClean="0">
                <a:latin typeface="Futura"/>
                <a:cs typeface="Futura"/>
              </a:rPr>
              <a:t>límites</a:t>
            </a:r>
            <a:r>
              <a:rPr lang="en-US" sz="3600" dirty="0" smtClean="0">
                <a:latin typeface="Futura"/>
                <a:cs typeface="Futura"/>
              </a:rPr>
              <a:t> que </a:t>
            </a:r>
            <a:r>
              <a:rPr lang="en-US" sz="3600" dirty="0" err="1" smtClean="0">
                <a:latin typeface="Futura"/>
                <a:cs typeface="Futura"/>
              </a:rPr>
              <a:t>dejen</a:t>
            </a:r>
            <a:r>
              <a:rPr lang="en-US" sz="3600" dirty="0" smtClean="0">
                <a:latin typeface="Futura"/>
                <a:cs typeface="Futura"/>
              </a:rPr>
              <a:t> </a:t>
            </a:r>
            <a:r>
              <a:rPr lang="en-US" sz="3600" dirty="0" err="1" smtClean="0">
                <a:latin typeface="Futura"/>
                <a:cs typeface="Futura"/>
              </a:rPr>
              <a:t>claro</a:t>
            </a:r>
            <a:r>
              <a:rPr lang="en-US" sz="3600" dirty="0" smtClean="0">
                <a:latin typeface="Futura"/>
                <a:cs typeface="Futura"/>
              </a:rPr>
              <a:t> qué </a:t>
            </a:r>
            <a:r>
              <a:rPr lang="en-US" sz="3600" dirty="0" err="1" smtClean="0">
                <a:latin typeface="Futura"/>
                <a:cs typeface="Futura"/>
              </a:rPr>
              <a:t>constituye</a:t>
            </a:r>
            <a:r>
              <a:rPr lang="en-US" sz="3600" dirty="0" smtClean="0">
                <a:latin typeface="Futura"/>
                <a:cs typeface="Futura"/>
              </a:rPr>
              <a:t> una </a:t>
            </a:r>
            <a:r>
              <a:rPr lang="en-US" sz="3600" dirty="0" err="1" smtClean="0">
                <a:latin typeface="Futura"/>
                <a:cs typeface="Futura"/>
              </a:rPr>
              <a:t>relación</a:t>
            </a:r>
            <a:r>
              <a:rPr lang="en-US" sz="3600" dirty="0" smtClean="0">
                <a:latin typeface="Futura"/>
                <a:cs typeface="Futura"/>
              </a:rPr>
              <a:t> </a:t>
            </a:r>
            <a:r>
              <a:rPr lang="en-US" sz="3600" dirty="0" err="1" smtClean="0">
                <a:latin typeface="Futura"/>
                <a:cs typeface="Futura"/>
              </a:rPr>
              <a:t>sana</a:t>
            </a:r>
            <a:r>
              <a:rPr lang="en-US" sz="3600" dirty="0" smtClean="0">
                <a:latin typeface="Futura"/>
                <a:cs typeface="Futura"/>
              </a:rPr>
              <a:t> y una </a:t>
            </a:r>
            <a:r>
              <a:rPr lang="en-US" sz="3600" dirty="0" err="1" smtClean="0">
                <a:latin typeface="Futura"/>
                <a:cs typeface="Futura"/>
              </a:rPr>
              <a:t>insana</a:t>
            </a:r>
            <a:r>
              <a:rPr lang="en-US" sz="3600" dirty="0" smtClean="0">
                <a:latin typeface="Futura"/>
                <a:cs typeface="Futura"/>
              </a:rPr>
              <a:t>.</a:t>
            </a:r>
            <a:endParaRPr lang="en-US" sz="3600" dirty="0">
              <a:latin typeface="Futura"/>
              <a:cs typeface="Futu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7700" y="6416746"/>
            <a:ext cx="5080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www.eldiario.es</a:t>
            </a:r>
            <a:r>
              <a:rPr lang="en-US" sz="1000" dirty="0" smtClean="0"/>
              <a:t>/</a:t>
            </a:r>
            <a:r>
              <a:rPr lang="en-US" sz="1000" dirty="0" err="1" smtClean="0"/>
              <a:t>sociedad</a:t>
            </a:r>
            <a:r>
              <a:rPr lang="en-US" sz="1000" dirty="0" smtClean="0"/>
              <a:t>/Europa-registra-crimenes-sexuales-ano_0_711129259.html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3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n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6" b="36364"/>
          <a:stretch/>
        </p:blipFill>
        <p:spPr>
          <a:xfrm>
            <a:off x="75824" y="5198779"/>
            <a:ext cx="8947329" cy="1688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736" y="2484801"/>
            <a:ext cx="511817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Futura Medium BT"/>
                <a:cs typeface="Futura Medium BT"/>
              </a:rPr>
              <a:t>El </a:t>
            </a:r>
            <a:r>
              <a:rPr lang="en-US" dirty="0" err="1" smtClean="0">
                <a:latin typeface="Futura Medium BT"/>
                <a:cs typeface="Futura Medium BT"/>
              </a:rPr>
              <a:t>punto</a:t>
            </a:r>
            <a:r>
              <a:rPr lang="en-US" dirty="0" smtClean="0">
                <a:latin typeface="Futura Medium BT"/>
                <a:cs typeface="Futura Medium BT"/>
              </a:rPr>
              <a:t> de </a:t>
            </a:r>
            <a:r>
              <a:rPr lang="en-US" dirty="0" err="1" smtClean="0">
                <a:latin typeface="Futura Medium BT"/>
                <a:cs typeface="Futura Medium BT"/>
              </a:rPr>
              <a:t>referencia</a:t>
            </a:r>
            <a:r>
              <a:rPr lang="en-US" dirty="0" smtClean="0">
                <a:latin typeface="Futura Medium BT"/>
                <a:cs typeface="Futura Medium BT"/>
              </a:rPr>
              <a:t> es el </a:t>
            </a:r>
            <a:r>
              <a:rPr lang="en-US" dirty="0" err="1" smtClean="0">
                <a:latin typeface="Futura Medium BT"/>
                <a:cs typeface="Futura Medium BT"/>
              </a:rPr>
              <a:t>sexo</a:t>
            </a:r>
            <a:r>
              <a:rPr lang="en-US" dirty="0" smtClean="0">
                <a:latin typeface="Futura Medium BT"/>
                <a:cs typeface="Futura Medium BT"/>
              </a:rPr>
              <a:t> cis heterosexual, </a:t>
            </a:r>
            <a:r>
              <a:rPr lang="en-US" dirty="0" err="1" smtClean="0">
                <a:latin typeface="Futura Medium BT"/>
                <a:cs typeface="Futura Medium BT"/>
              </a:rPr>
              <a:t>placentero</a:t>
            </a:r>
            <a:r>
              <a:rPr lang="en-US" dirty="0" smtClean="0">
                <a:latin typeface="Futura Medium BT"/>
                <a:cs typeface="Futura Medium BT"/>
              </a:rPr>
              <a:t> para los hombres (es </a:t>
            </a:r>
            <a:r>
              <a:rPr lang="en-US" dirty="0" err="1" smtClean="0">
                <a:latin typeface="Futura Medium BT"/>
                <a:cs typeface="Futura Medium BT"/>
              </a:rPr>
              <a:t>decir</a:t>
            </a:r>
            <a:r>
              <a:rPr lang="en-US" dirty="0" smtClean="0">
                <a:latin typeface="Futura Medium BT"/>
                <a:cs typeface="Futura Medium BT"/>
              </a:rPr>
              <a:t>, </a:t>
            </a:r>
            <a:r>
              <a:rPr lang="en-US" dirty="0" err="1" smtClean="0">
                <a:latin typeface="Futura Medium BT"/>
                <a:cs typeface="Futura Medium BT"/>
              </a:rPr>
              <a:t>penetración</a:t>
            </a:r>
            <a:r>
              <a:rPr lang="en-US" dirty="0" smtClean="0">
                <a:latin typeface="Futura Medium BT"/>
                <a:cs typeface="Futura Medium BT"/>
              </a:rPr>
              <a:t>) que </a:t>
            </a:r>
            <a:r>
              <a:rPr lang="en-US" dirty="0" err="1" smtClean="0">
                <a:latin typeface="Futura Medium BT"/>
                <a:cs typeface="Futura Medium BT"/>
              </a:rPr>
              <a:t>avanza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hacia</a:t>
            </a:r>
            <a:r>
              <a:rPr lang="en-US" dirty="0" smtClean="0">
                <a:latin typeface="Futura Medium BT"/>
                <a:cs typeface="Futura Medium BT"/>
              </a:rPr>
              <a:t> el placer mutuo.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Futura Medium BT"/>
                <a:cs typeface="Futura Medium BT"/>
              </a:rPr>
              <a:t>Cualquier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cosa</a:t>
            </a:r>
            <a:r>
              <a:rPr lang="en-US" dirty="0" smtClean="0">
                <a:latin typeface="Futura Medium BT"/>
                <a:cs typeface="Futura Medium BT"/>
              </a:rPr>
              <a:t> se </a:t>
            </a:r>
            <a:r>
              <a:rPr lang="en-US" dirty="0" err="1" smtClean="0">
                <a:latin typeface="Futura Medium BT"/>
                <a:cs typeface="Futura Medium BT"/>
              </a:rPr>
              <a:t>acepta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menos</a:t>
            </a:r>
            <a:r>
              <a:rPr lang="en-US" dirty="0" smtClean="0">
                <a:latin typeface="Futura Medium BT"/>
                <a:cs typeface="Futura Medium BT"/>
              </a:rPr>
              <a:t> la </a:t>
            </a:r>
            <a:r>
              <a:rPr lang="en-US" dirty="0" err="1" smtClean="0">
                <a:latin typeface="Futura Medium BT"/>
                <a:cs typeface="Futura Medium BT"/>
              </a:rPr>
              <a:t>violación</a:t>
            </a:r>
            <a:endParaRPr lang="en-US" dirty="0" smtClean="0">
              <a:latin typeface="Futura Medium BT"/>
              <a:cs typeface="Futura Medium BT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21469" y="2484801"/>
            <a:ext cx="3810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Futura Medium BT"/>
                <a:cs typeface="Futura Medium BT"/>
              </a:rPr>
              <a:t>El </a:t>
            </a:r>
            <a:r>
              <a:rPr lang="en-US" dirty="0" err="1" smtClean="0">
                <a:latin typeface="Futura Medium BT"/>
                <a:cs typeface="Futura Medium BT"/>
              </a:rPr>
              <a:t>sexo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empieza</a:t>
            </a:r>
            <a:r>
              <a:rPr lang="en-US" dirty="0" smtClean="0">
                <a:latin typeface="Futura Medium BT"/>
                <a:cs typeface="Futura Medium BT"/>
              </a:rPr>
              <a:t> de cero, </a:t>
            </a:r>
            <a:r>
              <a:rPr lang="en-US" dirty="0" err="1" smtClean="0">
                <a:latin typeface="Futura Medium BT"/>
                <a:cs typeface="Futura Medium BT"/>
              </a:rPr>
              <a:t>trabajando</a:t>
            </a:r>
            <a:r>
              <a:rPr lang="en-US" dirty="0" smtClean="0">
                <a:latin typeface="Futura Medium BT"/>
                <a:cs typeface="Futura Medium BT"/>
              </a:rPr>
              <a:t> para el placer a </a:t>
            </a:r>
            <a:r>
              <a:rPr lang="en-US" dirty="0" err="1" smtClean="0">
                <a:latin typeface="Futura Medium BT"/>
                <a:cs typeface="Futura Medium BT"/>
              </a:rPr>
              <a:t>través</a:t>
            </a:r>
            <a:r>
              <a:rPr lang="en-US" dirty="0" smtClean="0">
                <a:latin typeface="Futura Medium BT"/>
                <a:cs typeface="Futura Medium BT"/>
              </a:rPr>
              <a:t> de la </a:t>
            </a:r>
            <a:r>
              <a:rPr lang="en-US" dirty="0" err="1" smtClean="0">
                <a:latin typeface="Futura Medium BT"/>
                <a:cs typeface="Futura Medium BT"/>
              </a:rPr>
              <a:t>comunicación</a:t>
            </a:r>
            <a:r>
              <a:rPr lang="en-US" dirty="0" smtClean="0">
                <a:latin typeface="Futura Medium BT"/>
                <a:cs typeface="Futura Medium BT"/>
              </a:rPr>
              <a:t> y </a:t>
            </a:r>
            <a:r>
              <a:rPr lang="en-US" dirty="0" err="1" smtClean="0">
                <a:latin typeface="Futura Medium BT"/>
                <a:cs typeface="Futura Medium BT"/>
              </a:rPr>
              <a:t>progresivamente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probando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cosas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juntxs</a:t>
            </a:r>
            <a:r>
              <a:rPr lang="en-US" dirty="0" smtClean="0">
                <a:latin typeface="Futura Medium BT"/>
                <a:cs typeface="Futura Medium B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Futura Medium BT"/>
                <a:cs typeface="Futura Medium BT"/>
              </a:rPr>
              <a:t>Solo el placer y la </a:t>
            </a:r>
            <a:r>
              <a:rPr lang="en-US" dirty="0" err="1" smtClean="0">
                <a:latin typeface="Futura Medium BT"/>
                <a:cs typeface="Futura Medium BT"/>
              </a:rPr>
              <a:t>seguridad</a:t>
            </a:r>
            <a:r>
              <a:rPr lang="en-US" dirty="0" smtClean="0">
                <a:latin typeface="Futura Medium BT"/>
                <a:cs typeface="Futura Medium BT"/>
              </a:rPr>
              <a:t> son </a:t>
            </a:r>
            <a:r>
              <a:rPr lang="en-US" dirty="0" err="1" smtClean="0">
                <a:latin typeface="Futura Medium BT"/>
                <a:cs typeface="Futura Medium BT"/>
              </a:rPr>
              <a:t>aceptables</a:t>
            </a:r>
            <a:endParaRPr lang="en-US" dirty="0" smtClean="0">
              <a:latin typeface="Futura Medium BT"/>
              <a:cs typeface="Futura Medium BT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958" y="3907957"/>
            <a:ext cx="4381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Futura Medium BT"/>
                <a:cs typeface="Futura Medium BT"/>
              </a:rPr>
              <a:t>Muy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limitante</a:t>
            </a:r>
            <a:endParaRPr lang="en-US" dirty="0" smtClean="0">
              <a:latin typeface="Futura Medium BT"/>
              <a:cs typeface="Futura Medium B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Futura Medium BT"/>
                <a:cs typeface="Futura Medium BT"/>
              </a:rPr>
              <a:t>Hombres = </a:t>
            </a:r>
            <a:r>
              <a:rPr lang="en-US" dirty="0" err="1" smtClean="0">
                <a:latin typeface="Futura Medium BT"/>
                <a:cs typeface="Futura Medium BT"/>
              </a:rPr>
              <a:t>violadores</a:t>
            </a:r>
            <a:endParaRPr lang="en-US" dirty="0" smtClean="0">
              <a:latin typeface="Futura Medium BT"/>
              <a:cs typeface="Futura Medium B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latin typeface="Futura Medium BT"/>
                <a:cs typeface="Futura Medium BT"/>
              </a:rPr>
              <a:t>Mujeres</a:t>
            </a:r>
            <a:r>
              <a:rPr lang="en-US" dirty="0" smtClean="0">
                <a:latin typeface="Futura Medium BT"/>
                <a:cs typeface="Futura Medium BT"/>
              </a:rPr>
              <a:t> = </a:t>
            </a:r>
            <a:r>
              <a:rPr lang="en-US" dirty="0" err="1" smtClean="0">
                <a:latin typeface="Futura Medium BT"/>
                <a:cs typeface="Futura Medium BT"/>
              </a:rPr>
              <a:t>violadas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Futura Medium BT"/>
                <a:cs typeface="Futura Medium BT"/>
              </a:rPr>
              <a:t>Las personas </a:t>
            </a:r>
            <a:r>
              <a:rPr lang="en-US" dirty="0" err="1" smtClean="0">
                <a:latin typeface="Futura Medium BT"/>
                <a:cs typeface="Futura Medium BT"/>
              </a:rPr>
              <a:t>fuera</a:t>
            </a:r>
            <a:r>
              <a:rPr lang="en-US" dirty="0" smtClean="0">
                <a:latin typeface="Futura Medium BT"/>
                <a:cs typeface="Futura Medium BT"/>
              </a:rPr>
              <a:t> del género </a:t>
            </a:r>
            <a:r>
              <a:rPr lang="en-US" dirty="0" err="1" smtClean="0">
                <a:latin typeface="Futura Medium BT"/>
                <a:cs typeface="Futura Medium BT"/>
              </a:rPr>
              <a:t>binario</a:t>
            </a:r>
            <a:r>
              <a:rPr lang="en-US" dirty="0">
                <a:latin typeface="Futura Medium BT"/>
                <a:cs typeface="Futura Medium BT"/>
              </a:rPr>
              <a:t> </a:t>
            </a:r>
            <a:r>
              <a:rPr lang="en-US" dirty="0" smtClean="0">
                <a:latin typeface="Futura Medium BT"/>
                <a:cs typeface="Futura Medium BT"/>
              </a:rPr>
              <a:t>no </a:t>
            </a:r>
            <a:r>
              <a:rPr lang="en-US" dirty="0" err="1" smtClean="0">
                <a:latin typeface="Futura Medium BT"/>
                <a:cs typeface="Futura Medium BT"/>
              </a:rPr>
              <a:t>existen</a:t>
            </a:r>
            <a:r>
              <a:rPr lang="en-US" dirty="0" smtClean="0">
                <a:latin typeface="Futura Medium BT"/>
                <a:cs typeface="Futura Medium BT"/>
              </a:rPr>
              <a:t>.</a:t>
            </a:r>
          </a:p>
        </p:txBody>
      </p:sp>
      <p:pic>
        <p:nvPicPr>
          <p:cNvPr id="10" name="Picture 9" descr="CombatirBann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" b="55663"/>
          <a:stretch/>
        </p:blipFill>
        <p:spPr>
          <a:xfrm>
            <a:off x="550958" y="0"/>
            <a:ext cx="7809957" cy="23154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311284" y="2315461"/>
            <a:ext cx="0" cy="304960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2692" y="2083412"/>
            <a:ext cx="30629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Futura Medium BT"/>
                <a:cs typeface="Futura Medium BT"/>
              </a:rPr>
              <a:t>Cultura</a:t>
            </a:r>
            <a:r>
              <a:rPr lang="en-US" sz="2000" dirty="0" smtClean="0">
                <a:latin typeface="Futura Medium BT"/>
                <a:cs typeface="Futura Medium BT"/>
              </a:rPr>
              <a:t> de la </a:t>
            </a:r>
            <a:r>
              <a:rPr lang="en-US" sz="2000" dirty="0" err="1" smtClean="0">
                <a:latin typeface="Futura Medium BT"/>
                <a:cs typeface="Futura Medium BT"/>
              </a:rPr>
              <a:t>violación</a:t>
            </a:r>
            <a:r>
              <a:rPr lang="en-US" sz="2000" dirty="0" smtClean="0">
                <a:latin typeface="Futura Medium BT"/>
                <a:cs typeface="Futura Medium BT"/>
              </a:rPr>
              <a:t>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9387" y="2083412"/>
            <a:ext cx="381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Futura Medium BT"/>
                <a:cs typeface="Futura Medium BT"/>
              </a:rPr>
              <a:t>Cultura</a:t>
            </a:r>
            <a:r>
              <a:rPr lang="en-US" sz="2000" dirty="0" smtClean="0">
                <a:latin typeface="Futura Medium BT"/>
                <a:cs typeface="Futura Medium BT"/>
              </a:rPr>
              <a:t> del consentimiento:</a:t>
            </a:r>
            <a:endParaRPr lang="en-US" sz="2000" dirty="0">
              <a:latin typeface="Futura Medium BT"/>
              <a:cs typeface="Futura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2287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8113" y="763925"/>
            <a:ext cx="4947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Futura Medium BT"/>
                <a:cs typeface="Futura Medium BT"/>
              </a:rPr>
              <a:t>Debido</a:t>
            </a:r>
            <a:r>
              <a:rPr lang="en-US" sz="2000" dirty="0" smtClean="0">
                <a:latin typeface="Futura Medium BT"/>
                <a:cs typeface="Futura Medium BT"/>
              </a:rPr>
              <a:t> a </a:t>
            </a:r>
            <a:r>
              <a:rPr lang="en-US" sz="2000" dirty="0" err="1" smtClean="0">
                <a:latin typeface="Futura Medium BT"/>
                <a:cs typeface="Futura Medium BT"/>
              </a:rPr>
              <a:t>su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nivel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epidémico</a:t>
            </a:r>
            <a:r>
              <a:rPr lang="en-US" sz="2000" dirty="0" smtClean="0">
                <a:latin typeface="Futura Medium BT"/>
                <a:cs typeface="Futura Medium BT"/>
              </a:rPr>
              <a:t>, </a:t>
            </a:r>
            <a:r>
              <a:rPr lang="en-US" sz="2000" dirty="0" err="1" smtClean="0">
                <a:latin typeface="Futura Medium BT"/>
                <a:cs typeface="Futura Medium BT"/>
              </a:rPr>
              <a:t>hemos</a:t>
            </a:r>
            <a:r>
              <a:rPr lang="en-US" sz="2000" dirty="0" smtClean="0">
                <a:latin typeface="Futura Medium BT"/>
                <a:cs typeface="Futura Medium BT"/>
              </a:rPr>
              <a:t> "</a:t>
            </a:r>
            <a:r>
              <a:rPr lang="en-US" sz="2000" dirty="0" err="1" smtClean="0">
                <a:latin typeface="Futura Medium BT"/>
                <a:cs typeface="Futura Medium BT"/>
              </a:rPr>
              <a:t>normalizado</a:t>
            </a:r>
            <a:r>
              <a:rPr lang="en-US" sz="2000" dirty="0" smtClean="0">
                <a:latin typeface="Futura Medium BT"/>
                <a:cs typeface="Futura Medium BT"/>
              </a:rPr>
              <a:t>" la </a:t>
            </a:r>
            <a:r>
              <a:rPr lang="en-US" sz="2000" dirty="0" err="1" smtClean="0">
                <a:latin typeface="Futura Medium BT"/>
                <a:cs typeface="Futura Medium BT"/>
              </a:rPr>
              <a:t>violencia</a:t>
            </a:r>
            <a:r>
              <a:rPr lang="en-US" sz="2000" dirty="0" smtClean="0">
                <a:latin typeface="Futura Medium BT"/>
                <a:cs typeface="Futura Medium BT"/>
              </a:rPr>
              <a:t> sexual.</a:t>
            </a:r>
          </a:p>
          <a:p>
            <a:pPr algn="ctr"/>
            <a:r>
              <a:rPr lang="en-US" sz="2000" dirty="0" smtClean="0">
                <a:latin typeface="Futura Medium BT"/>
                <a:cs typeface="Futura Medium BT"/>
              </a:rPr>
              <a:t>"Si no es una </a:t>
            </a:r>
            <a:r>
              <a:rPr lang="en-US" sz="2000" dirty="0" err="1" smtClean="0">
                <a:latin typeface="Futura Medium BT"/>
                <a:cs typeface="Futura Medium BT"/>
              </a:rPr>
              <a:t>violación</a:t>
            </a:r>
            <a:r>
              <a:rPr lang="en-US" sz="2000" dirty="0" smtClean="0">
                <a:latin typeface="Futura Medium BT"/>
                <a:cs typeface="Futura Medium BT"/>
              </a:rPr>
              <a:t> no es tan </a:t>
            </a:r>
            <a:r>
              <a:rPr lang="en-US" sz="2000" dirty="0" err="1" smtClean="0">
                <a:latin typeface="Futura Medium BT"/>
                <a:cs typeface="Futura Medium BT"/>
              </a:rPr>
              <a:t>malo</a:t>
            </a:r>
            <a:r>
              <a:rPr lang="en-US" sz="2000" dirty="0" smtClean="0">
                <a:latin typeface="Futura Medium BT"/>
                <a:cs typeface="Futura Medium BT"/>
              </a:rPr>
              <a:t>”.  </a:t>
            </a:r>
            <a:endParaRPr lang="en-US" sz="2000" dirty="0">
              <a:latin typeface="Futura Medium BT"/>
              <a:cs typeface="Futura Medium B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1848" y="2372273"/>
            <a:ext cx="4947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utura Medium BT"/>
                <a:cs typeface="Futura Medium BT"/>
              </a:rPr>
              <a:t>¿</a:t>
            </a:r>
            <a:r>
              <a:rPr lang="en-US" sz="2000" dirty="0" err="1" smtClean="0">
                <a:latin typeface="Futura Medium BT"/>
                <a:cs typeface="Futura Medium BT"/>
              </a:rPr>
              <a:t>Cómo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serían</a:t>
            </a:r>
            <a:r>
              <a:rPr lang="en-US" sz="2000" dirty="0" smtClean="0">
                <a:latin typeface="Futura Medium BT"/>
                <a:cs typeface="Futura Medium BT"/>
              </a:rPr>
              <a:t> las </a:t>
            </a:r>
            <a:r>
              <a:rPr lang="en-US" sz="2000" dirty="0" err="1" smtClean="0">
                <a:latin typeface="Futura Medium BT"/>
                <a:cs typeface="Futura Medium BT"/>
              </a:rPr>
              <a:t>leyes</a:t>
            </a:r>
            <a:r>
              <a:rPr lang="en-US" sz="2000" dirty="0" smtClean="0">
                <a:latin typeface="Futura Medium BT"/>
                <a:cs typeface="Futura Medium BT"/>
              </a:rPr>
              <a:t> que </a:t>
            </a:r>
            <a:r>
              <a:rPr lang="en-US" sz="2000" dirty="0" err="1" smtClean="0">
                <a:latin typeface="Futura Medium BT"/>
                <a:cs typeface="Futura Medium BT"/>
              </a:rPr>
              <a:t>estubiesen</a:t>
            </a:r>
            <a:r>
              <a:rPr lang="en-US" sz="2000" dirty="0" smtClean="0">
                <a:latin typeface="Futura Medium BT"/>
                <a:cs typeface="Futura Medium BT"/>
              </a:rPr>
              <a:t> a favor de la </a:t>
            </a:r>
            <a:r>
              <a:rPr lang="en-US" sz="2000" dirty="0" err="1" smtClean="0">
                <a:latin typeface="Futura Medium BT"/>
                <a:cs typeface="Futura Medium BT"/>
              </a:rPr>
              <a:t>salud</a:t>
            </a:r>
            <a:r>
              <a:rPr lang="en-US" sz="2000" dirty="0" smtClean="0">
                <a:latin typeface="Futura Medium BT"/>
                <a:cs typeface="Futura Medium BT"/>
              </a:rPr>
              <a:t> y el placer sexual de las </a:t>
            </a:r>
            <a:r>
              <a:rPr lang="en-US" sz="2000" dirty="0" err="1" smtClean="0">
                <a:latin typeface="Futura Medium BT"/>
                <a:cs typeface="Futura Medium BT"/>
              </a:rPr>
              <a:t>mujeres</a:t>
            </a:r>
            <a:r>
              <a:rPr lang="en-US" sz="2000" dirty="0" smtClean="0">
                <a:latin typeface="Futura Medium BT"/>
                <a:cs typeface="Futura Medium BT"/>
              </a:rPr>
              <a:t> y las personas no </a:t>
            </a:r>
            <a:r>
              <a:rPr lang="en-US" sz="2000" dirty="0" err="1" smtClean="0">
                <a:latin typeface="Futura Medium BT"/>
                <a:cs typeface="Futura Medium BT"/>
              </a:rPr>
              <a:t>binarias</a:t>
            </a:r>
            <a:r>
              <a:rPr lang="en-US" sz="2000" dirty="0" smtClean="0">
                <a:latin typeface="Futura Medium BT"/>
                <a:cs typeface="Futura Medium BT"/>
              </a:rPr>
              <a:t>, y que </a:t>
            </a:r>
            <a:r>
              <a:rPr lang="en-US" sz="2000" dirty="0" err="1" smtClean="0">
                <a:latin typeface="Futura Medium BT"/>
                <a:cs typeface="Futura Medium BT"/>
              </a:rPr>
              <a:t>protegiesen</a:t>
            </a:r>
            <a:r>
              <a:rPr lang="en-US" sz="2000" dirty="0" smtClean="0">
                <a:latin typeface="Futura Medium BT"/>
                <a:cs typeface="Futura Medium BT"/>
              </a:rPr>
              <a:t> a todas las personas del </a:t>
            </a:r>
            <a:r>
              <a:rPr lang="en-US" sz="2000" dirty="0" err="1" smtClean="0">
                <a:latin typeface="Futura Medium BT"/>
                <a:cs typeface="Futura Medium BT"/>
              </a:rPr>
              <a:t>patriarcado</a:t>
            </a:r>
            <a:r>
              <a:rPr lang="en-US" sz="2000" dirty="0" smtClean="0">
                <a:latin typeface="Futura Medium BT"/>
                <a:cs typeface="Futura Medium BT"/>
              </a:rPr>
              <a:t>?</a:t>
            </a:r>
            <a:endParaRPr lang="en-US" sz="2000" dirty="0">
              <a:latin typeface="Futura Medium BT"/>
              <a:cs typeface="Futura Medium B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2892" y="4675875"/>
            <a:ext cx="4947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utura Medium BT"/>
                <a:cs typeface="Futura Medium BT"/>
              </a:rPr>
              <a:t>¿Qué </a:t>
            </a:r>
            <a:r>
              <a:rPr lang="en-US" sz="2000" dirty="0" err="1" smtClean="0">
                <a:latin typeface="Futura Medium BT"/>
                <a:cs typeface="Futura Medium BT"/>
              </a:rPr>
              <a:t>aspecto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tendría</a:t>
            </a:r>
            <a:r>
              <a:rPr lang="en-US" sz="2000" dirty="0" smtClean="0">
                <a:latin typeface="Futura Medium BT"/>
                <a:cs typeface="Futura Medium BT"/>
              </a:rPr>
              <a:t> una </a:t>
            </a:r>
            <a:r>
              <a:rPr lang="en-US" sz="2000" dirty="0" err="1" smtClean="0">
                <a:latin typeface="Futura Medium BT"/>
                <a:cs typeface="Futura Medium BT"/>
              </a:rPr>
              <a:t>cultura</a:t>
            </a:r>
            <a:r>
              <a:rPr lang="en-US" sz="2000" dirty="0" smtClean="0">
                <a:latin typeface="Futura Medium BT"/>
                <a:cs typeface="Futura Medium BT"/>
              </a:rPr>
              <a:t> que se </a:t>
            </a:r>
            <a:r>
              <a:rPr lang="en-US" sz="2000" dirty="0" err="1" smtClean="0">
                <a:latin typeface="Futura Medium BT"/>
                <a:cs typeface="Futura Medium BT"/>
              </a:rPr>
              <a:t>centrara</a:t>
            </a:r>
            <a:r>
              <a:rPr lang="en-US" sz="2000" dirty="0" smtClean="0">
                <a:latin typeface="Futura Medium BT"/>
                <a:cs typeface="Futura Medium BT"/>
              </a:rPr>
              <a:t> en el </a:t>
            </a:r>
            <a:r>
              <a:rPr lang="en-US" sz="2000" dirty="0" err="1" smtClean="0">
                <a:latin typeface="Futura Medium BT"/>
                <a:cs typeface="Futura Medium BT"/>
              </a:rPr>
              <a:t>sexo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entendido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desde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>
                <a:latin typeface="Futura Medium BT"/>
                <a:cs typeface="Futura Medium BT"/>
              </a:rPr>
              <a:t>l</a:t>
            </a:r>
            <a:r>
              <a:rPr lang="en-US" sz="2000" dirty="0" smtClean="0">
                <a:latin typeface="Futura Medium BT"/>
                <a:cs typeface="Futura Medium BT"/>
              </a:rPr>
              <a:t>a </a:t>
            </a:r>
            <a:r>
              <a:rPr lang="en-US" sz="2000" dirty="0" err="1" smtClean="0">
                <a:latin typeface="Futura Medium BT"/>
                <a:cs typeface="Futura Medium BT"/>
              </a:rPr>
              <a:t>perspectiva</a:t>
            </a:r>
            <a:r>
              <a:rPr lang="en-US" sz="2000" dirty="0" smtClean="0">
                <a:latin typeface="Futura Medium BT"/>
                <a:cs typeface="Futura Medium BT"/>
              </a:rPr>
              <a:t> de las </a:t>
            </a:r>
            <a:r>
              <a:rPr lang="en-US" sz="2000" dirty="0" err="1" smtClean="0">
                <a:latin typeface="Futura Medium BT"/>
                <a:cs typeface="Futura Medium BT"/>
              </a:rPr>
              <a:t>poblaciones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más</a:t>
            </a:r>
            <a:r>
              <a:rPr lang="en-US" sz="2000" dirty="0" smtClean="0">
                <a:latin typeface="Futura Medium BT"/>
                <a:cs typeface="Futura Medium BT"/>
              </a:rPr>
              <a:t> </a:t>
            </a:r>
            <a:r>
              <a:rPr lang="en-US" sz="2000" dirty="0" err="1" smtClean="0">
                <a:latin typeface="Futura Medium BT"/>
                <a:cs typeface="Futura Medium BT"/>
              </a:rPr>
              <a:t>vulnerables</a:t>
            </a:r>
            <a:r>
              <a:rPr lang="en-US" sz="2000" dirty="0" smtClean="0">
                <a:latin typeface="Futura Medium BT"/>
                <a:cs typeface="Futura Medium BT"/>
              </a:rPr>
              <a:t>?</a:t>
            </a:r>
            <a:endParaRPr lang="en-US" sz="2000" dirty="0">
              <a:latin typeface="Futura Medium BT"/>
              <a:cs typeface="Futura Medium BT"/>
            </a:endParaRPr>
          </a:p>
        </p:txBody>
      </p:sp>
      <p:pic>
        <p:nvPicPr>
          <p:cNvPr id="7" name="Picture 6" descr="zine_IG_gus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r="10598"/>
          <a:stretch/>
        </p:blipFill>
        <p:spPr>
          <a:xfrm>
            <a:off x="341214" y="872061"/>
            <a:ext cx="3715415" cy="4961547"/>
          </a:xfrm>
          <a:prstGeom prst="rect">
            <a:avLst/>
          </a:prstGeom>
          <a:solidFill>
            <a:srgbClr val="F1543C"/>
          </a:solidFill>
        </p:spPr>
      </p:pic>
    </p:spTree>
    <p:extLst>
      <p:ext uri="{BB962C8B-B14F-4D97-AF65-F5344CB8AC3E}">
        <p14:creationId xmlns:p14="http://schemas.microsoft.com/office/powerpoint/2010/main" val="92240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12" y="1628507"/>
            <a:ext cx="8473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utura Medium BT"/>
                <a:cs typeface="Futura Medium BT"/>
              </a:rPr>
              <a:t>No importa qué ropa te pongas, con </a:t>
            </a:r>
            <a:r>
              <a:rPr lang="en-US" sz="2400" dirty="0" err="1" smtClean="0">
                <a:latin typeface="Futura Medium BT"/>
                <a:cs typeface="Futura Medium BT"/>
              </a:rPr>
              <a:t>cuántas</a:t>
            </a:r>
            <a:r>
              <a:rPr lang="en-US" sz="2400" dirty="0" smtClean="0">
                <a:latin typeface="Futura Medium BT"/>
                <a:cs typeface="Futura Medium BT"/>
              </a:rPr>
              <a:t> personas tengas relaciones sexuales, </a:t>
            </a:r>
          </a:p>
          <a:p>
            <a:pPr algn="ctr"/>
            <a:r>
              <a:rPr lang="en-US" sz="2400" dirty="0" smtClean="0">
                <a:latin typeface="Futura Medium BT"/>
                <a:cs typeface="Futura Medium BT"/>
              </a:rPr>
              <a:t>cuál sea tu género o tu orientación sexual, </a:t>
            </a:r>
          </a:p>
          <a:p>
            <a:pPr algn="ctr"/>
            <a:r>
              <a:rPr lang="en-US" sz="2400" dirty="0" smtClean="0">
                <a:latin typeface="Futura Medium BT"/>
                <a:cs typeface="Futura Medium BT"/>
              </a:rPr>
              <a:t>que seas una trabajadora o trabajador sexual o </a:t>
            </a:r>
          </a:p>
          <a:p>
            <a:pPr algn="ctr"/>
            <a:r>
              <a:rPr lang="en-US" sz="2400" dirty="0" smtClean="0">
                <a:latin typeface="Futura Medium BT"/>
                <a:cs typeface="Futura Medium BT"/>
              </a:rPr>
              <a:t>que practiques BDSM, </a:t>
            </a:r>
          </a:p>
          <a:p>
            <a:pPr algn="ctr"/>
            <a:r>
              <a:rPr lang="en-US" sz="3200" b="1" dirty="0" smtClean="0">
                <a:latin typeface="Futura Medium BT"/>
                <a:cs typeface="Futura Medium BT"/>
              </a:rPr>
              <a:t>tienes derecho a un espacio seguro y a sentirte sexy en todos los aspectos de tu vida, incluyendo tus experiencias sexuales.</a:t>
            </a:r>
            <a:endParaRPr lang="en-US" sz="3200" b="1" dirty="0">
              <a:latin typeface="Futura Medium BT"/>
              <a:cs typeface="Futura Medium BT"/>
            </a:endParaRPr>
          </a:p>
        </p:txBody>
      </p:sp>
      <p:pic>
        <p:nvPicPr>
          <p:cNvPr id="3" name="Picture 2" descr="zine_IG_sex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8" r="3927" b="30378"/>
          <a:stretch/>
        </p:blipFill>
        <p:spPr>
          <a:xfrm>
            <a:off x="0" y="5727229"/>
            <a:ext cx="2420767" cy="1111813"/>
          </a:xfrm>
          <a:prstGeom prst="rect">
            <a:avLst/>
          </a:prstGeom>
        </p:spPr>
      </p:pic>
      <p:pic>
        <p:nvPicPr>
          <p:cNvPr id="4" name="Picture 3" descr="zine_IG_sex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8" r="3927" b="30378"/>
          <a:stretch/>
        </p:blipFill>
        <p:spPr>
          <a:xfrm>
            <a:off x="3361616" y="5727229"/>
            <a:ext cx="2420767" cy="1111813"/>
          </a:xfrm>
          <a:prstGeom prst="rect">
            <a:avLst/>
          </a:prstGeom>
        </p:spPr>
      </p:pic>
      <p:pic>
        <p:nvPicPr>
          <p:cNvPr id="5" name="Picture 4" descr="zine_IG_sex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8" r="3927" b="30378"/>
          <a:stretch/>
        </p:blipFill>
        <p:spPr>
          <a:xfrm>
            <a:off x="6723233" y="5727229"/>
            <a:ext cx="2420767" cy="1111813"/>
          </a:xfrm>
          <a:prstGeom prst="rect">
            <a:avLst/>
          </a:prstGeom>
        </p:spPr>
      </p:pic>
      <p:pic>
        <p:nvPicPr>
          <p:cNvPr id="6" name="Picture 5" descr="zine_IG_sex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8" r="3927" b="30378"/>
          <a:stretch/>
        </p:blipFill>
        <p:spPr>
          <a:xfrm>
            <a:off x="6723233" y="0"/>
            <a:ext cx="2420767" cy="1111813"/>
          </a:xfrm>
          <a:prstGeom prst="rect">
            <a:avLst/>
          </a:prstGeom>
        </p:spPr>
      </p:pic>
      <p:pic>
        <p:nvPicPr>
          <p:cNvPr id="7" name="Picture 6" descr="zine_IG_sex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8" r="3927" b="30378"/>
          <a:stretch/>
        </p:blipFill>
        <p:spPr>
          <a:xfrm>
            <a:off x="3361616" y="0"/>
            <a:ext cx="2420767" cy="1111813"/>
          </a:xfrm>
          <a:prstGeom prst="rect">
            <a:avLst/>
          </a:prstGeom>
        </p:spPr>
      </p:pic>
      <p:pic>
        <p:nvPicPr>
          <p:cNvPr id="8" name="Picture 7" descr="zine_IG_sex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8" r="3927" b="30378"/>
          <a:stretch/>
        </p:blipFill>
        <p:spPr>
          <a:xfrm>
            <a:off x="0" y="0"/>
            <a:ext cx="2420767" cy="1111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93460" y="1459754"/>
            <a:ext cx="184666" cy="369332"/>
          </a:xfrm>
          <a:prstGeom prst="rect">
            <a:avLst/>
          </a:prstGeom>
          <a:solidFill>
            <a:srgbClr val="F57BA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7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i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7"/>
          <a:stretch/>
        </p:blipFill>
        <p:spPr>
          <a:xfrm>
            <a:off x="42826" y="434768"/>
            <a:ext cx="9068186" cy="60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od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8" t="9973" r="30928" b="55236"/>
          <a:stretch/>
        </p:blipFill>
        <p:spPr>
          <a:xfrm>
            <a:off x="132692" y="2692165"/>
            <a:ext cx="3886022" cy="2540350"/>
          </a:xfrm>
          <a:prstGeom prst="rect">
            <a:avLst/>
          </a:prstGeom>
        </p:spPr>
      </p:pic>
      <p:pic>
        <p:nvPicPr>
          <p:cNvPr id="3" name="Picture 2" descr="comod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7" t="46383" r="27235" b="30044"/>
          <a:stretch/>
        </p:blipFill>
        <p:spPr>
          <a:xfrm>
            <a:off x="4060182" y="1248856"/>
            <a:ext cx="5180176" cy="1898301"/>
          </a:xfrm>
          <a:prstGeom prst="rect">
            <a:avLst/>
          </a:prstGeom>
        </p:spPr>
      </p:pic>
      <p:pic>
        <p:nvPicPr>
          <p:cNvPr id="4" name="Picture 3" descr="comoda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9" t="67835" r="28064" b="4199"/>
          <a:stretch/>
        </p:blipFill>
        <p:spPr>
          <a:xfrm>
            <a:off x="3752532" y="2922889"/>
            <a:ext cx="5429380" cy="2318369"/>
          </a:xfrm>
          <a:prstGeom prst="rect">
            <a:avLst/>
          </a:prstGeom>
        </p:spPr>
      </p:pic>
      <p:pic>
        <p:nvPicPr>
          <p:cNvPr id="5" name="Picture 4" descr="Gui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49210" b="76425"/>
          <a:stretch/>
        </p:blipFill>
        <p:spPr>
          <a:xfrm>
            <a:off x="170604" y="1202760"/>
            <a:ext cx="4060182" cy="14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0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3" y="777160"/>
            <a:ext cx="83131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 smtClean="0">
                <a:latin typeface="Futura Book BT"/>
                <a:cs typeface="Futura Book BT"/>
              </a:rPr>
              <a:t>¿</a:t>
            </a:r>
            <a:r>
              <a:rPr lang="en-US" sz="2400" b="1" dirty="0" err="1" smtClean="0">
                <a:latin typeface="Futura Book BT"/>
                <a:cs typeface="Futura Book BT"/>
              </a:rPr>
              <a:t>Habéis</a:t>
            </a:r>
            <a:r>
              <a:rPr lang="en-US" sz="2400" b="1" dirty="0" smtClean="0">
                <a:latin typeface="Futura Book BT"/>
                <a:cs typeface="Futura Book BT"/>
              </a:rPr>
              <a:t> </a:t>
            </a:r>
            <a:r>
              <a:rPr lang="en-US" sz="2400" b="1" dirty="0" err="1" smtClean="0">
                <a:latin typeface="Futura Book BT"/>
                <a:cs typeface="Futura Book BT"/>
              </a:rPr>
              <a:t>notado</a:t>
            </a:r>
            <a:r>
              <a:rPr lang="en-US" sz="2400" b="1" dirty="0" smtClean="0">
                <a:latin typeface="Futura Book BT"/>
                <a:cs typeface="Futura Book BT"/>
              </a:rPr>
              <a:t> que </a:t>
            </a:r>
            <a:r>
              <a:rPr lang="en-US" sz="2400" b="1" dirty="0" err="1" smtClean="0">
                <a:latin typeface="Futura Book BT"/>
                <a:cs typeface="Futura Book BT"/>
              </a:rPr>
              <a:t>estamos</a:t>
            </a:r>
            <a:r>
              <a:rPr lang="en-US" sz="2400" b="1" dirty="0" smtClean="0">
                <a:latin typeface="Futura Book BT"/>
                <a:cs typeface="Futura Book BT"/>
              </a:rPr>
              <a:t> </a:t>
            </a:r>
            <a:r>
              <a:rPr lang="en-US" sz="2400" b="1" dirty="0" err="1" smtClean="0">
                <a:latin typeface="Futura Book BT"/>
                <a:cs typeface="Futura Book BT"/>
              </a:rPr>
              <a:t>hablando</a:t>
            </a:r>
            <a:r>
              <a:rPr lang="en-US" sz="2400" b="1" dirty="0" smtClean="0">
                <a:latin typeface="Futura Book BT"/>
                <a:cs typeface="Futura Book BT"/>
              </a:rPr>
              <a:t> de género </a:t>
            </a:r>
            <a:r>
              <a:rPr lang="en-US" sz="2400" b="1" dirty="0" err="1" smtClean="0">
                <a:latin typeface="Futura Book BT"/>
                <a:cs typeface="Futura Book BT"/>
              </a:rPr>
              <a:t>binario</a:t>
            </a:r>
            <a:r>
              <a:rPr lang="en-US" sz="2400" b="1" dirty="0" smtClean="0">
                <a:latin typeface="Futura Book BT"/>
                <a:cs typeface="Futura Book BT"/>
              </a:rPr>
              <a:t>?</a:t>
            </a:r>
          </a:p>
          <a:p>
            <a:r>
              <a:rPr lang="en-US" sz="2400" b="1" dirty="0" smtClean="0">
                <a:latin typeface="Futura Book BT"/>
                <a:cs typeface="Futura Book BT"/>
              </a:rPr>
              <a:t>(hombres vs. </a:t>
            </a:r>
            <a:r>
              <a:rPr lang="en-US" sz="2400" b="1" dirty="0" err="1" smtClean="0">
                <a:latin typeface="Futura Book BT"/>
                <a:cs typeface="Futura Book BT"/>
              </a:rPr>
              <a:t>mujeres</a:t>
            </a:r>
            <a:r>
              <a:rPr lang="en-US" sz="2400" b="1" dirty="0" smtClean="0">
                <a:latin typeface="Futura Book BT"/>
                <a:cs typeface="Futura Book BT"/>
              </a:rPr>
              <a:t>)</a:t>
            </a:r>
          </a:p>
          <a:p>
            <a:endParaRPr lang="en-US" sz="2400" b="1" dirty="0" smtClean="0">
              <a:latin typeface="Futura Book BT"/>
              <a:cs typeface="Futura Book BT"/>
            </a:endParaRPr>
          </a:p>
          <a:p>
            <a:r>
              <a:rPr lang="en-US" b="1" dirty="0" err="1" smtClean="0">
                <a:latin typeface="Futura Book BT"/>
                <a:cs typeface="Futura Book BT"/>
              </a:rPr>
              <a:t>Reconocemos</a:t>
            </a:r>
            <a:r>
              <a:rPr lang="en-US" b="1" dirty="0" smtClean="0">
                <a:latin typeface="Futura Book BT"/>
                <a:cs typeface="Futura Book BT"/>
              </a:rPr>
              <a:t> que </a:t>
            </a:r>
            <a:r>
              <a:rPr lang="en-US" b="1" dirty="0" err="1" smtClean="0">
                <a:latin typeface="Futura Book BT"/>
                <a:cs typeface="Futura Book BT"/>
              </a:rPr>
              <a:t>esto</a:t>
            </a:r>
            <a:r>
              <a:rPr lang="en-US" b="1" dirty="0" smtClean="0">
                <a:latin typeface="Futura Book BT"/>
                <a:cs typeface="Futura Book BT"/>
              </a:rPr>
              <a:t> </a:t>
            </a:r>
            <a:r>
              <a:rPr lang="en-US" b="1" u="sng" dirty="0" err="1" smtClean="0">
                <a:latin typeface="Futura Book BT"/>
                <a:cs typeface="Futura Book BT"/>
              </a:rPr>
              <a:t>apesta</a:t>
            </a:r>
            <a:r>
              <a:rPr lang="en-US" b="1" dirty="0" smtClean="0">
                <a:latin typeface="Futura Book BT"/>
                <a:cs typeface="Futura Book BT"/>
              </a:rPr>
              <a:t>, que el género es </a:t>
            </a:r>
            <a:r>
              <a:rPr lang="en-US" b="1" dirty="0" err="1" smtClean="0">
                <a:latin typeface="Futura Book BT"/>
                <a:cs typeface="Futura Book BT"/>
              </a:rPr>
              <a:t>algo</a:t>
            </a:r>
            <a:r>
              <a:rPr lang="en-US" b="1" dirty="0" smtClean="0">
                <a:latin typeface="Futura Book BT"/>
                <a:cs typeface="Futura Book BT"/>
              </a:rPr>
              <a:t> que </a:t>
            </a:r>
            <a:r>
              <a:rPr lang="en-US" b="1" dirty="0" err="1" smtClean="0">
                <a:latin typeface="Futura Book BT"/>
                <a:cs typeface="Futura Book BT"/>
              </a:rPr>
              <a:t>existe</a:t>
            </a:r>
            <a:r>
              <a:rPr lang="en-US" b="1" dirty="0" smtClean="0">
                <a:latin typeface="Futura Book BT"/>
                <a:cs typeface="Futura Book BT"/>
              </a:rPr>
              <a:t> solo en el </a:t>
            </a:r>
            <a:r>
              <a:rPr lang="en-US" b="1" dirty="0" err="1" smtClean="0">
                <a:latin typeface="Futura Book BT"/>
                <a:cs typeface="Futura Book BT"/>
              </a:rPr>
              <a:t>cerebro</a:t>
            </a:r>
            <a:r>
              <a:rPr lang="en-US" b="1" dirty="0" smtClean="0">
                <a:latin typeface="Futura Book BT"/>
                <a:cs typeface="Futura Book BT"/>
              </a:rPr>
              <a:t> de una persona,</a:t>
            </a:r>
          </a:p>
          <a:p>
            <a:r>
              <a:rPr lang="en-US" b="1" dirty="0" smtClean="0">
                <a:latin typeface="Futura Book BT"/>
                <a:cs typeface="Futura Book BT"/>
              </a:rPr>
              <a:t>que hay </a:t>
            </a:r>
            <a:r>
              <a:rPr lang="en-US" b="1" dirty="0" err="1" smtClean="0">
                <a:latin typeface="Futura Book BT"/>
                <a:cs typeface="Futura Book BT"/>
              </a:rPr>
              <a:t>muchas</a:t>
            </a:r>
            <a:r>
              <a:rPr lang="en-US" b="1" dirty="0" smtClean="0">
                <a:latin typeface="Futura Book BT"/>
                <a:cs typeface="Futura Book BT"/>
              </a:rPr>
              <a:t> personas </a:t>
            </a:r>
            <a:r>
              <a:rPr lang="en-US" b="1" dirty="0" err="1" smtClean="0">
                <a:latin typeface="Futura Book BT"/>
                <a:cs typeface="Futura Book BT"/>
              </a:rPr>
              <a:t>fuera</a:t>
            </a:r>
            <a:r>
              <a:rPr lang="en-US" b="1" dirty="0" smtClean="0">
                <a:latin typeface="Futura Book BT"/>
                <a:cs typeface="Futura Book BT"/>
              </a:rPr>
              <a:t> del género </a:t>
            </a:r>
            <a:r>
              <a:rPr lang="en-US" b="1" dirty="0" err="1" smtClean="0">
                <a:latin typeface="Futura Book BT"/>
                <a:cs typeface="Futura Book BT"/>
              </a:rPr>
              <a:t>binario</a:t>
            </a:r>
            <a:r>
              <a:rPr lang="en-US" b="1" dirty="0" smtClean="0">
                <a:latin typeface="Futura Book BT"/>
                <a:cs typeface="Futura Book BT"/>
              </a:rPr>
              <a:t>,</a:t>
            </a:r>
          </a:p>
          <a:p>
            <a:r>
              <a:rPr lang="en-US" b="1" dirty="0" smtClean="0">
                <a:latin typeface="Futura Book BT"/>
                <a:cs typeface="Futura Book BT"/>
              </a:rPr>
              <a:t>y que un </a:t>
            </a:r>
            <a:r>
              <a:rPr lang="en-US" b="1" dirty="0" err="1" smtClean="0">
                <a:latin typeface="Futura Book BT"/>
                <a:cs typeface="Futura Book BT"/>
              </a:rPr>
              <a:t>día</a:t>
            </a:r>
            <a:r>
              <a:rPr lang="en-US" b="1" dirty="0" smtClean="0">
                <a:latin typeface="Futura Book BT"/>
                <a:cs typeface="Futura Book BT"/>
              </a:rPr>
              <a:t> el género </a:t>
            </a:r>
            <a:r>
              <a:rPr lang="en-US" b="1" dirty="0" err="1" smtClean="0">
                <a:latin typeface="Futura Book BT"/>
                <a:cs typeface="Futura Book BT"/>
              </a:rPr>
              <a:t>binario</a:t>
            </a:r>
            <a:r>
              <a:rPr lang="en-US" b="1" dirty="0" smtClean="0">
                <a:latin typeface="Futura Book BT"/>
                <a:cs typeface="Futura Book BT"/>
              </a:rPr>
              <a:t> </a:t>
            </a:r>
            <a:r>
              <a:rPr lang="en-US" b="1" dirty="0" err="1" smtClean="0">
                <a:latin typeface="Futura Book BT"/>
                <a:cs typeface="Futura Book BT"/>
              </a:rPr>
              <a:t>habrá</a:t>
            </a:r>
            <a:r>
              <a:rPr lang="en-US" b="1" dirty="0" smtClean="0">
                <a:latin typeface="Futura Book BT"/>
                <a:cs typeface="Futura Book BT"/>
              </a:rPr>
              <a:t> </a:t>
            </a:r>
            <a:r>
              <a:rPr lang="en-US" b="1" dirty="0" err="1" smtClean="0">
                <a:latin typeface="Futura Book BT"/>
                <a:cs typeface="Futura Book BT"/>
              </a:rPr>
              <a:t>terminado</a:t>
            </a:r>
            <a:r>
              <a:rPr lang="en-US" b="1" dirty="0" smtClean="0">
                <a:latin typeface="Futura Book BT"/>
                <a:cs typeface="Futura Book BT"/>
              </a:rPr>
              <a:t> porque no </a:t>
            </a:r>
            <a:r>
              <a:rPr lang="en-US" b="1" dirty="0" err="1" smtClean="0">
                <a:latin typeface="Futura Book BT"/>
                <a:cs typeface="Futura Book BT"/>
              </a:rPr>
              <a:t>tiene</a:t>
            </a:r>
            <a:r>
              <a:rPr lang="en-US" b="1" dirty="0" smtClean="0">
                <a:latin typeface="Futura Book BT"/>
                <a:cs typeface="Futura Book BT"/>
              </a:rPr>
              <a:t> </a:t>
            </a:r>
            <a:r>
              <a:rPr lang="en-US" b="1" dirty="0" err="1" smtClean="0">
                <a:latin typeface="Futura Book BT"/>
                <a:cs typeface="Futura Book BT"/>
              </a:rPr>
              <a:t>sentido</a:t>
            </a:r>
            <a:r>
              <a:rPr lang="en-US" b="1" dirty="0" smtClean="0">
                <a:latin typeface="Futura Book BT"/>
                <a:cs typeface="Futura Book BT"/>
              </a:rPr>
              <a:t>.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endParaRPr lang="en-US" dirty="0">
              <a:latin typeface="Futura Book BT"/>
              <a:cs typeface="Futura Book B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863" y="3694990"/>
            <a:ext cx="83131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Futura Book BT"/>
                <a:cs typeface="Futura Book BT"/>
              </a:rPr>
              <a:t>Pero</a:t>
            </a:r>
            <a:r>
              <a:rPr lang="en-US" sz="2400" dirty="0" smtClean="0">
                <a:latin typeface="Futura Book BT"/>
                <a:cs typeface="Futura Book BT"/>
              </a:rPr>
              <a:t> las </a:t>
            </a:r>
            <a:r>
              <a:rPr lang="en-US" sz="2400" dirty="0" err="1" smtClean="0">
                <a:latin typeface="Futura Book BT"/>
                <a:cs typeface="Futura Book BT"/>
              </a:rPr>
              <a:t>estadísticas</a:t>
            </a:r>
            <a:r>
              <a:rPr lang="en-US" sz="2400" dirty="0" smtClean="0">
                <a:latin typeface="Futura Book BT"/>
                <a:cs typeface="Futura Book BT"/>
              </a:rPr>
              <a:t> se </a:t>
            </a:r>
            <a:r>
              <a:rPr lang="en-US" sz="2400" dirty="0" err="1" smtClean="0">
                <a:latin typeface="Futura Book BT"/>
                <a:cs typeface="Futura Book BT"/>
              </a:rPr>
              <a:t>limitan</a:t>
            </a:r>
            <a:r>
              <a:rPr lang="en-US" sz="2400" dirty="0" smtClean="0">
                <a:latin typeface="Futura Book BT"/>
                <a:cs typeface="Futura Book BT"/>
              </a:rPr>
              <a:t> al </a:t>
            </a:r>
            <a:r>
              <a:rPr lang="en-US" sz="2400" dirty="0" err="1" smtClean="0">
                <a:latin typeface="Futura Book BT"/>
                <a:cs typeface="Futura Book BT"/>
              </a:rPr>
              <a:t>concepto</a:t>
            </a:r>
            <a:r>
              <a:rPr lang="en-US" sz="2400" dirty="0" smtClean="0">
                <a:latin typeface="Futura Book BT"/>
                <a:cs typeface="Futura Book BT"/>
              </a:rPr>
              <a:t> </a:t>
            </a:r>
            <a:r>
              <a:rPr lang="en-US" sz="2400" dirty="0" err="1" smtClean="0">
                <a:latin typeface="Futura Book BT"/>
                <a:cs typeface="Futura Book BT"/>
              </a:rPr>
              <a:t>binario</a:t>
            </a:r>
            <a:r>
              <a:rPr lang="en-US" sz="2400" dirty="0" smtClean="0">
                <a:latin typeface="Futura Book BT"/>
                <a:cs typeface="Futura Book BT"/>
              </a:rPr>
              <a:t> de hombres vs. </a:t>
            </a:r>
            <a:r>
              <a:rPr lang="en-US" sz="2400" dirty="0" err="1" smtClean="0">
                <a:latin typeface="Futura Book BT"/>
                <a:cs typeface="Futura Book BT"/>
              </a:rPr>
              <a:t>mujeres</a:t>
            </a:r>
            <a:endParaRPr lang="en-US" sz="2400" dirty="0" smtClean="0">
              <a:latin typeface="Futura Book BT"/>
              <a:cs typeface="Futura Book BT"/>
            </a:endParaRPr>
          </a:p>
          <a:p>
            <a:r>
              <a:rPr lang="en-US" dirty="0" smtClean="0">
                <a:latin typeface="Futura Book BT"/>
                <a:cs typeface="Futura Book BT"/>
              </a:rPr>
              <a:t>-</a:t>
            </a:r>
            <a:r>
              <a:rPr lang="en-US" dirty="0" err="1" smtClean="0">
                <a:latin typeface="Futura Book BT"/>
                <a:cs typeface="Futura Book BT"/>
              </a:rPr>
              <a:t>Está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r>
              <a:rPr lang="en-US" dirty="0" err="1" smtClean="0">
                <a:latin typeface="Futura Book BT"/>
                <a:cs typeface="Futura Book BT"/>
              </a:rPr>
              <a:t>claro</a:t>
            </a:r>
            <a:r>
              <a:rPr lang="en-US" dirty="0" smtClean="0">
                <a:latin typeface="Futura Book BT"/>
                <a:cs typeface="Futura Book BT"/>
              </a:rPr>
              <a:t> que la </a:t>
            </a:r>
            <a:r>
              <a:rPr lang="en-US" dirty="0" err="1" smtClean="0">
                <a:latin typeface="Futura Book BT"/>
                <a:cs typeface="Futura Book BT"/>
              </a:rPr>
              <a:t>agresión</a:t>
            </a:r>
            <a:r>
              <a:rPr lang="en-US" dirty="0" smtClean="0">
                <a:latin typeface="Futura Book BT"/>
                <a:cs typeface="Futura Book BT"/>
              </a:rPr>
              <a:t> sexual es con </a:t>
            </a:r>
            <a:r>
              <a:rPr lang="en-US" dirty="0" err="1" smtClean="0">
                <a:latin typeface="Futura Book BT"/>
                <a:cs typeface="Futura Book BT"/>
              </a:rPr>
              <a:t>mucha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r>
              <a:rPr lang="en-US" dirty="0" err="1" smtClean="0">
                <a:latin typeface="Futura Book BT"/>
                <a:cs typeface="Futura Book BT"/>
              </a:rPr>
              <a:t>frecuencia</a:t>
            </a:r>
            <a:r>
              <a:rPr lang="en-US" dirty="0" smtClean="0">
                <a:latin typeface="Futura Book BT"/>
                <a:cs typeface="Futura Book BT"/>
              </a:rPr>
              <a:t> (</a:t>
            </a:r>
            <a:r>
              <a:rPr lang="en-US" dirty="0" err="1" smtClean="0">
                <a:latin typeface="Futura Book BT"/>
                <a:cs typeface="Futura Book BT"/>
              </a:rPr>
              <a:t>por</a:t>
            </a:r>
            <a:r>
              <a:rPr lang="en-US" dirty="0" smtClean="0">
                <a:latin typeface="Futura Book BT"/>
                <a:cs typeface="Futura Book BT"/>
              </a:rPr>
              <a:t> el </a:t>
            </a:r>
            <a:r>
              <a:rPr lang="en-US" dirty="0" err="1" smtClean="0">
                <a:latin typeface="Futura Book BT"/>
                <a:cs typeface="Futura Book BT"/>
              </a:rPr>
              <a:t>momento</a:t>
            </a:r>
            <a:r>
              <a:rPr lang="en-US" dirty="0" smtClean="0">
                <a:latin typeface="Futura Book BT"/>
                <a:cs typeface="Futura Book BT"/>
              </a:rPr>
              <a:t>) un </a:t>
            </a:r>
            <a:r>
              <a:rPr lang="en-US" dirty="0" err="1" smtClean="0">
                <a:latin typeface="Futura Book BT"/>
                <a:cs typeface="Futura Book BT"/>
              </a:rPr>
              <a:t>crimen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r>
              <a:rPr lang="en-US" dirty="0" err="1" smtClean="0">
                <a:latin typeface="Futura Book BT"/>
                <a:cs typeface="Futura Book BT"/>
              </a:rPr>
              <a:t>cometido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r>
              <a:rPr lang="en-US" dirty="0" err="1" smtClean="0">
                <a:latin typeface="Futura Book BT"/>
                <a:cs typeface="Futura Book BT"/>
              </a:rPr>
              <a:t>por</a:t>
            </a:r>
            <a:r>
              <a:rPr lang="en-US" dirty="0" smtClean="0">
                <a:latin typeface="Futura Book BT"/>
                <a:cs typeface="Futura Book BT"/>
              </a:rPr>
              <a:t> hombres </a:t>
            </a:r>
            <a:r>
              <a:rPr lang="en-US" dirty="0" err="1" smtClean="0">
                <a:latin typeface="Futura Book BT"/>
                <a:cs typeface="Futura Book BT"/>
              </a:rPr>
              <a:t>blancos</a:t>
            </a:r>
            <a:r>
              <a:rPr lang="en-US" dirty="0" smtClean="0">
                <a:latin typeface="Futura Book BT"/>
                <a:cs typeface="Futura Book BT"/>
              </a:rPr>
              <a:t> cis contra </a:t>
            </a:r>
            <a:r>
              <a:rPr lang="en-US" dirty="0" err="1" smtClean="0">
                <a:latin typeface="Futura Book BT"/>
                <a:cs typeface="Futura Book BT"/>
              </a:rPr>
              <a:t>todxs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r>
              <a:rPr lang="en-US" dirty="0" err="1" smtClean="0">
                <a:latin typeface="Futura Book BT"/>
                <a:cs typeface="Futura Book BT"/>
              </a:rPr>
              <a:t>lxs</a:t>
            </a:r>
            <a:r>
              <a:rPr lang="en-US" dirty="0" smtClean="0">
                <a:latin typeface="Futura Book BT"/>
                <a:cs typeface="Futura Book BT"/>
              </a:rPr>
              <a:t> que no son hombres </a:t>
            </a:r>
            <a:r>
              <a:rPr lang="en-US" dirty="0" err="1" smtClean="0">
                <a:latin typeface="Futura Book BT"/>
                <a:cs typeface="Futura Book BT"/>
              </a:rPr>
              <a:t>blancos</a:t>
            </a:r>
            <a:r>
              <a:rPr lang="en-US" dirty="0" smtClean="0">
                <a:latin typeface="Futura Book BT"/>
                <a:cs typeface="Futura Book BT"/>
              </a:rPr>
              <a:t> cis.</a:t>
            </a:r>
          </a:p>
          <a:p>
            <a:r>
              <a:rPr lang="en-US" dirty="0" smtClean="0">
                <a:latin typeface="Futura Book BT"/>
                <a:cs typeface="Futura Book BT"/>
              </a:rPr>
              <a:t>-El </a:t>
            </a:r>
            <a:r>
              <a:rPr lang="en-US" dirty="0" err="1" smtClean="0">
                <a:latin typeface="Futura Book BT"/>
                <a:cs typeface="Futura Book BT"/>
              </a:rPr>
              <a:t>ataque</a:t>
            </a:r>
            <a:r>
              <a:rPr lang="en-US" dirty="0" smtClean="0">
                <a:latin typeface="Futura Book BT"/>
                <a:cs typeface="Futura Book BT"/>
              </a:rPr>
              <a:t> sexual es una </a:t>
            </a:r>
            <a:r>
              <a:rPr lang="en-US" dirty="0" err="1" smtClean="0">
                <a:latin typeface="Futura Book BT"/>
                <a:cs typeface="Futura Book BT"/>
              </a:rPr>
              <a:t>herramienta</a:t>
            </a:r>
            <a:r>
              <a:rPr lang="en-US" dirty="0" smtClean="0">
                <a:latin typeface="Futura Book BT"/>
                <a:cs typeface="Futura Book BT"/>
              </a:rPr>
              <a:t> del </a:t>
            </a:r>
            <a:r>
              <a:rPr lang="en-US" dirty="0" err="1" smtClean="0">
                <a:latin typeface="Futura Book BT"/>
                <a:cs typeface="Futura Book BT"/>
              </a:rPr>
              <a:t>patriarcado</a:t>
            </a:r>
            <a:r>
              <a:rPr lang="en-US" dirty="0" smtClean="0">
                <a:latin typeface="Futura Book BT"/>
                <a:cs typeface="Futura Book BT"/>
              </a:rPr>
              <a:t> para </a:t>
            </a:r>
            <a:r>
              <a:rPr lang="en-US" dirty="0" err="1" smtClean="0">
                <a:latin typeface="Futura Book BT"/>
                <a:cs typeface="Futura Book BT"/>
              </a:rPr>
              <a:t>ganar</a:t>
            </a:r>
            <a:r>
              <a:rPr lang="en-US" dirty="0" smtClean="0">
                <a:latin typeface="Futura Book BT"/>
                <a:cs typeface="Futura Book BT"/>
              </a:rPr>
              <a:t> y </a:t>
            </a:r>
            <a:r>
              <a:rPr lang="en-US" dirty="0" err="1" smtClean="0">
                <a:latin typeface="Futura Book BT"/>
                <a:cs typeface="Futura Book BT"/>
              </a:rPr>
              <a:t>mantener</a:t>
            </a:r>
            <a:r>
              <a:rPr lang="en-US" dirty="0" smtClean="0">
                <a:latin typeface="Futura Book BT"/>
                <a:cs typeface="Futura Book BT"/>
              </a:rPr>
              <a:t> el </a:t>
            </a:r>
            <a:r>
              <a:rPr lang="en-US" dirty="0" err="1" smtClean="0">
                <a:latin typeface="Futura Book BT"/>
                <a:cs typeface="Futura Book BT"/>
              </a:rPr>
              <a:t>poder</a:t>
            </a:r>
            <a:r>
              <a:rPr lang="en-US" dirty="0" smtClean="0">
                <a:latin typeface="Futura Book BT"/>
                <a:cs typeface="Futura Book BT"/>
              </a:rPr>
              <a:t> y el </a:t>
            </a:r>
            <a:r>
              <a:rPr lang="en-US" dirty="0" err="1" smtClean="0">
                <a:latin typeface="Futura Book BT"/>
                <a:cs typeface="Futura Book BT"/>
              </a:rPr>
              <a:t>privilegio</a:t>
            </a:r>
            <a:r>
              <a:rPr lang="en-US" dirty="0" smtClean="0">
                <a:latin typeface="Futura Book BT"/>
                <a:cs typeface="Futura Book BT"/>
              </a:rPr>
              <a:t>.</a:t>
            </a:r>
          </a:p>
          <a:p>
            <a:r>
              <a:rPr lang="en-US" dirty="0" smtClean="0">
                <a:latin typeface="Futura Book BT"/>
                <a:cs typeface="Futura Book BT"/>
              </a:rPr>
              <a:t>-Y las </a:t>
            </a:r>
            <a:r>
              <a:rPr lang="en-US" dirty="0" err="1" smtClean="0">
                <a:latin typeface="Futura Book BT"/>
                <a:cs typeface="Futura Book BT"/>
              </a:rPr>
              <a:t>poblaciones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r>
              <a:rPr lang="en-US" dirty="0" err="1" smtClean="0">
                <a:latin typeface="Futura Book BT"/>
                <a:cs typeface="Futura Book BT"/>
              </a:rPr>
              <a:t>más</a:t>
            </a:r>
            <a:r>
              <a:rPr lang="en-US" dirty="0" smtClean="0">
                <a:latin typeface="Futura Book BT"/>
                <a:cs typeface="Futura Book BT"/>
              </a:rPr>
              <a:t> </a:t>
            </a:r>
            <a:r>
              <a:rPr lang="en-US" dirty="0" err="1" smtClean="0">
                <a:latin typeface="Futura Book BT"/>
                <a:cs typeface="Futura Book BT"/>
              </a:rPr>
              <a:t>vulnerables</a:t>
            </a:r>
            <a:r>
              <a:rPr lang="en-US" dirty="0" smtClean="0">
                <a:latin typeface="Futura Book BT"/>
                <a:cs typeface="Futura Book BT"/>
              </a:rPr>
              <a:t> son personas trans, no </a:t>
            </a:r>
            <a:r>
              <a:rPr lang="en-US" dirty="0" err="1" smtClean="0">
                <a:latin typeface="Futura Book BT"/>
                <a:cs typeface="Futura Book BT"/>
              </a:rPr>
              <a:t>blancas</a:t>
            </a:r>
            <a:r>
              <a:rPr lang="en-US" dirty="0" smtClean="0">
                <a:latin typeface="Futura Book BT"/>
                <a:cs typeface="Futura Book BT"/>
              </a:rPr>
              <a:t> y/o no </a:t>
            </a:r>
            <a:r>
              <a:rPr lang="en-US" dirty="0" err="1" smtClean="0">
                <a:latin typeface="Futura Book BT"/>
                <a:cs typeface="Futura Book BT"/>
              </a:rPr>
              <a:t>binarias</a:t>
            </a:r>
            <a:r>
              <a:rPr lang="en-US" dirty="0" smtClean="0">
                <a:latin typeface="Futura Book BT"/>
                <a:cs typeface="Futura Book BT"/>
              </a:rPr>
              <a:t>.</a:t>
            </a:r>
            <a:endParaRPr lang="en-US" dirty="0">
              <a:latin typeface="Futura Book BT"/>
              <a:cs typeface="Futura Book B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323" y="239894"/>
            <a:ext cx="3263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Futura"/>
                <a:cs typeface="Futura"/>
              </a:rPr>
              <a:t>*Nota al </a:t>
            </a:r>
            <a:r>
              <a:rPr lang="en-US" sz="4000" dirty="0" err="1" smtClean="0">
                <a:latin typeface="Futura"/>
                <a:cs typeface="Futura"/>
              </a:rPr>
              <a:t>margen</a:t>
            </a:r>
            <a:endParaRPr lang="en-US" sz="4000" dirty="0" smtClean="0">
              <a:latin typeface="Futura"/>
              <a:cs typeface="Futur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57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162" y="201978"/>
            <a:ext cx="8671255" cy="6433267"/>
          </a:xfrm>
          <a:prstGeom prst="rect">
            <a:avLst/>
          </a:prstGeom>
          <a:noFill/>
          <a:ln w="76200" cmpd="sng">
            <a:solidFill>
              <a:srgbClr val="F7BC4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79366" y="445374"/>
            <a:ext cx="8412065" cy="5958814"/>
            <a:chOff x="379368" y="115469"/>
            <a:chExt cx="8412065" cy="5958814"/>
          </a:xfrm>
          <a:noFill/>
        </p:grpSpPr>
        <p:grpSp>
          <p:nvGrpSpPr>
            <p:cNvPr id="18" name="Group 17"/>
            <p:cNvGrpSpPr/>
            <p:nvPr/>
          </p:nvGrpSpPr>
          <p:grpSpPr>
            <a:xfrm>
              <a:off x="379368" y="115469"/>
              <a:ext cx="8412065" cy="1880487"/>
              <a:chOff x="0" y="0"/>
              <a:chExt cx="8412065" cy="1880487"/>
            </a:xfrm>
            <a:grpFill/>
          </p:grpSpPr>
          <p:pic>
            <p:nvPicPr>
              <p:cNvPr id="13" name="Picture 12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0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14" name="Picture 13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1682413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15" name="Picture 14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3364826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16" name="Picture 15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5047239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17" name="Picture 16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6729652" y="0"/>
                <a:ext cx="1682413" cy="1880487"/>
              </a:xfrm>
              <a:prstGeom prst="rect">
                <a:avLst/>
              </a:prstGeom>
              <a:grpFill/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379368" y="2181345"/>
              <a:ext cx="8412065" cy="1880487"/>
              <a:chOff x="0" y="0"/>
              <a:chExt cx="8412065" cy="1880487"/>
            </a:xfrm>
            <a:grpFill/>
          </p:grpSpPr>
          <p:pic>
            <p:nvPicPr>
              <p:cNvPr id="20" name="Picture 19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0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21" name="Picture 20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1682413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22" name="Picture 21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3364826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23" name="Picture 22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5047239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24" name="Picture 23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6729652" y="0"/>
                <a:ext cx="1682413" cy="1880487"/>
              </a:xfrm>
              <a:prstGeom prst="rect">
                <a:avLst/>
              </a:prstGeom>
              <a:grpFill/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79368" y="4193796"/>
              <a:ext cx="8412065" cy="1880487"/>
              <a:chOff x="0" y="0"/>
              <a:chExt cx="8412065" cy="1880487"/>
            </a:xfrm>
            <a:grpFill/>
          </p:grpSpPr>
          <p:pic>
            <p:nvPicPr>
              <p:cNvPr id="26" name="Picture 25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0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27" name="Picture 26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1682413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28" name="Picture 27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3364826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5047239" y="0"/>
                <a:ext cx="1682413" cy="1880487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 descr="Si(small)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26" t="34659" r="41375" b="36335"/>
              <a:stretch/>
            </p:blipFill>
            <p:spPr>
              <a:xfrm>
                <a:off x="6729652" y="0"/>
                <a:ext cx="1682413" cy="1880487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72323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149" y="284368"/>
            <a:ext cx="7487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utura Medium BT"/>
                <a:cs typeface="Futura Medium BT"/>
              </a:rPr>
              <a:t>c</a:t>
            </a:r>
            <a:r>
              <a:rPr lang="en-US" sz="6000" dirty="0" smtClean="0">
                <a:latin typeface="Futura Medium BT"/>
                <a:cs typeface="Futura Medium BT"/>
              </a:rPr>
              <a:t>onsentzine.com</a:t>
            </a:r>
            <a:endParaRPr lang="en-US" sz="6000" dirty="0">
              <a:latin typeface="Futura Medium BT"/>
              <a:cs typeface="Futura Medium BT"/>
            </a:endParaRPr>
          </a:p>
        </p:txBody>
      </p:sp>
      <p:pic>
        <p:nvPicPr>
          <p:cNvPr id="3" name="Picture 2" descr="zine_IG_s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55" y="1318989"/>
            <a:ext cx="5297298" cy="52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681" y="-148460"/>
            <a:ext cx="10185792" cy="72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6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98" y="2358846"/>
            <a:ext cx="739292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Futura Medium BT"/>
                <a:cs typeface="Futura Medium BT"/>
              </a:rPr>
              <a:t>Las </a:t>
            </a:r>
            <a:r>
              <a:rPr lang="en-US" sz="3600" dirty="0" err="1" smtClean="0">
                <a:latin typeface="Futura Medium BT"/>
                <a:cs typeface="Futura Medium BT"/>
              </a:rPr>
              <a:t>líneas</a:t>
            </a:r>
            <a:r>
              <a:rPr lang="en-US" sz="3600" dirty="0" smtClean="0">
                <a:latin typeface="Futura Medium BT"/>
                <a:cs typeface="Futura Medium BT"/>
              </a:rPr>
              <a:t> </a:t>
            </a:r>
            <a:r>
              <a:rPr lang="en-US" sz="3600" dirty="0" err="1" smtClean="0">
                <a:latin typeface="Futura Medium BT"/>
                <a:cs typeface="Futura Medium BT"/>
              </a:rPr>
              <a:t>pueden</a:t>
            </a:r>
            <a:r>
              <a:rPr lang="en-US" sz="3600" dirty="0" smtClean="0">
                <a:latin typeface="Futura Medium BT"/>
                <a:cs typeface="Futura Medium BT"/>
              </a:rPr>
              <a:t> </a:t>
            </a:r>
            <a:r>
              <a:rPr lang="en-US" sz="3600" dirty="0" err="1" smtClean="0">
                <a:latin typeface="Futura Medium BT"/>
                <a:cs typeface="Futura Medium BT"/>
              </a:rPr>
              <a:t>ser</a:t>
            </a:r>
            <a:r>
              <a:rPr lang="en-US" sz="3600" dirty="0" smtClean="0">
                <a:latin typeface="Futura Medium BT"/>
                <a:cs typeface="Futura Medium BT"/>
              </a:rPr>
              <a:t> </a:t>
            </a:r>
            <a:r>
              <a:rPr lang="en-US" sz="3600" dirty="0" err="1" smtClean="0">
                <a:latin typeface="Futura Medium BT"/>
                <a:cs typeface="Futura Medium BT"/>
              </a:rPr>
              <a:t>borrosas</a:t>
            </a:r>
            <a:r>
              <a:rPr lang="en-US" sz="3600" dirty="0" smtClean="0">
                <a:latin typeface="Futura Medium BT"/>
                <a:cs typeface="Futura Medium BT"/>
              </a:rPr>
              <a:t>, </a:t>
            </a:r>
            <a:r>
              <a:rPr lang="en-US" sz="3600" dirty="0" err="1" smtClean="0">
                <a:latin typeface="Futura Medium BT"/>
                <a:cs typeface="Futura Medium BT"/>
              </a:rPr>
              <a:t>por</a:t>
            </a:r>
            <a:r>
              <a:rPr lang="en-US" sz="3600" dirty="0" smtClean="0">
                <a:latin typeface="Futura Medium BT"/>
                <a:cs typeface="Futura Medium BT"/>
              </a:rPr>
              <a:t> </a:t>
            </a:r>
            <a:r>
              <a:rPr lang="en-US" sz="3600" dirty="0" err="1" smtClean="0">
                <a:latin typeface="Futura Medium BT"/>
                <a:cs typeface="Futura Medium BT"/>
              </a:rPr>
              <a:t>eso</a:t>
            </a:r>
            <a:r>
              <a:rPr lang="en-US" sz="3600" dirty="0" smtClean="0">
                <a:latin typeface="Futura Medium BT"/>
                <a:cs typeface="Futura Medium BT"/>
              </a:rPr>
              <a:t> es tan </a:t>
            </a:r>
            <a:r>
              <a:rPr lang="en-US" sz="3600" dirty="0" err="1" smtClean="0">
                <a:latin typeface="Futura Medium BT"/>
                <a:cs typeface="Futura Medium BT"/>
              </a:rPr>
              <a:t>importante</a:t>
            </a:r>
            <a:r>
              <a:rPr lang="en-US" sz="3600" dirty="0" smtClean="0">
                <a:latin typeface="Futura Medium BT"/>
                <a:cs typeface="Futura Medium BT"/>
              </a:rPr>
              <a:t> </a:t>
            </a:r>
            <a:r>
              <a:rPr lang="en-US" sz="3600" dirty="0" err="1" smtClean="0">
                <a:latin typeface="Futura Medium BT"/>
                <a:cs typeface="Futura Medium BT"/>
              </a:rPr>
              <a:t>hablar</a:t>
            </a:r>
            <a:r>
              <a:rPr lang="en-US" sz="3600" dirty="0" smtClean="0">
                <a:latin typeface="Futura Medium BT"/>
                <a:cs typeface="Futura Medium BT"/>
              </a:rPr>
              <a:t> </a:t>
            </a:r>
            <a:r>
              <a:rPr lang="en-US" sz="3600" dirty="0" err="1" smtClean="0">
                <a:latin typeface="Futura Medium BT"/>
                <a:cs typeface="Futura Medium BT"/>
              </a:rPr>
              <a:t>sobre</a:t>
            </a:r>
            <a:r>
              <a:rPr lang="en-US" sz="3600" dirty="0" smtClean="0">
                <a:latin typeface="Futura Medium BT"/>
                <a:cs typeface="Futura Medium BT"/>
              </a:rPr>
              <a:t> </a:t>
            </a:r>
            <a:r>
              <a:rPr lang="en-US" sz="3600" dirty="0" err="1" smtClean="0">
                <a:latin typeface="Futura Medium BT"/>
                <a:cs typeface="Futura Medium BT"/>
              </a:rPr>
              <a:t>ellas</a:t>
            </a:r>
            <a:r>
              <a:rPr lang="en-US" sz="3600" dirty="0" smtClean="0">
                <a:latin typeface="Futura Medium BT"/>
                <a:cs typeface="Futura Medium BT"/>
              </a:rPr>
              <a:t>. </a:t>
            </a:r>
            <a:endParaRPr lang="en-US" sz="3600" dirty="0">
              <a:latin typeface="Futura Medium BT"/>
              <a:cs typeface="Futura Medium BT"/>
            </a:endParaRPr>
          </a:p>
        </p:txBody>
      </p:sp>
      <p:pic>
        <p:nvPicPr>
          <p:cNvPr id="3" name="Picture 2" descr="wiggly-line-clipar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07" y="3645500"/>
            <a:ext cx="9283499" cy="3344460"/>
          </a:xfrm>
          <a:prstGeom prst="rect">
            <a:avLst/>
          </a:prstGeom>
        </p:spPr>
      </p:pic>
      <p:pic>
        <p:nvPicPr>
          <p:cNvPr id="4" name="Picture 3" descr="wiggly-line-clipart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53" y="-313405"/>
            <a:ext cx="9203345" cy="331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816" y="547296"/>
            <a:ext cx="79502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utura Medium BT"/>
                <a:cs typeface="Futura Medium BT"/>
              </a:rPr>
              <a:t>La buena noticia es que hay una manera de establecer con claridad si todas las partes involucradas en un acto sexual participan porque quieren y en total libertad: </a:t>
            </a:r>
          </a:p>
          <a:p>
            <a:pPr algn="ctr"/>
            <a:endParaRPr lang="en-US" sz="4000" dirty="0">
              <a:latin typeface="Futura"/>
              <a:cs typeface="Futu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58" y="233987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Futura"/>
                <a:cs typeface="Futura"/>
              </a:rPr>
              <a:t>se llama consentimiento</a:t>
            </a:r>
          </a:p>
          <a:p>
            <a:pPr algn="ctr"/>
            <a:endParaRPr lang="en-US" dirty="0"/>
          </a:p>
        </p:txBody>
      </p:sp>
      <p:pic>
        <p:nvPicPr>
          <p:cNvPr id="4" name="Picture 3" descr="zine_IG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42" y="3429000"/>
            <a:ext cx="2875716" cy="2875716"/>
          </a:xfrm>
          <a:prstGeom prst="rect">
            <a:avLst/>
          </a:prstGeom>
          <a:solidFill>
            <a:srgbClr val="EBEBEB"/>
          </a:solidFill>
        </p:spPr>
      </p:pic>
    </p:spTree>
    <p:extLst>
      <p:ext uri="{BB962C8B-B14F-4D97-AF65-F5344CB8AC3E}">
        <p14:creationId xmlns:p14="http://schemas.microsoft.com/office/powerpoint/2010/main" val="30163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dsReaching.jpg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" y="-189578"/>
            <a:ext cx="10758595" cy="7627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1494" y="1383324"/>
            <a:ext cx="64657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utura Medium BT"/>
                <a:cs typeface="Futura Medium BT"/>
              </a:rPr>
              <a:t>El consentimiento sexual se define como el acuerdo verbal o no verbal para participar en un acto sexual. </a:t>
            </a:r>
          </a:p>
          <a:p>
            <a:endParaRPr lang="en-US" dirty="0">
              <a:latin typeface="Futura Medium BT"/>
              <a:cs typeface="Futura Medium BT"/>
            </a:endParaRPr>
          </a:p>
          <a:p>
            <a:endParaRPr lang="en-US" dirty="0">
              <a:latin typeface="Futura Medium BT"/>
              <a:cs typeface="Futura Medium BT"/>
            </a:endParaRPr>
          </a:p>
          <a:p>
            <a:r>
              <a:rPr lang="en-US" dirty="0" smtClean="0">
                <a:latin typeface="Futura Medium BT"/>
                <a:cs typeface="Futura Medium BT"/>
              </a:rPr>
              <a:t>El término consentimiento proviene de la palabra consenso, la cual significa acuerdo mutuo, una forma </a:t>
            </a:r>
            <a:r>
              <a:rPr lang="en-US" dirty="0" err="1" smtClean="0">
                <a:latin typeface="Futura Medium BT"/>
                <a:cs typeface="Futura Medium BT"/>
              </a:rPr>
              <a:t>infalible</a:t>
            </a:r>
            <a:r>
              <a:rPr lang="en-US" dirty="0" smtClean="0">
                <a:latin typeface="Futura Medium BT"/>
                <a:cs typeface="Futura Medium BT"/>
              </a:rPr>
              <a:t> de </a:t>
            </a:r>
            <a:r>
              <a:rPr lang="en-US" dirty="0" err="1" smtClean="0">
                <a:latin typeface="Futura Medium BT"/>
                <a:cs typeface="Futura Medium BT"/>
              </a:rPr>
              <a:t>asegurar</a:t>
            </a:r>
            <a:r>
              <a:rPr lang="en-US" dirty="0" smtClean="0">
                <a:latin typeface="Futura Medium BT"/>
                <a:cs typeface="Futura Medium BT"/>
              </a:rPr>
              <a:t> la </a:t>
            </a:r>
            <a:r>
              <a:rPr lang="en-US" dirty="0" err="1" smtClean="0">
                <a:latin typeface="Futura Medium BT"/>
                <a:cs typeface="Futura Medium BT"/>
              </a:rPr>
              <a:t>igualdad</a:t>
            </a:r>
            <a:r>
              <a:rPr lang="en-US" dirty="0" smtClean="0">
                <a:latin typeface="Futura Medium BT"/>
                <a:cs typeface="Futura Medium BT"/>
              </a:rPr>
              <a:t>. </a:t>
            </a:r>
          </a:p>
          <a:p>
            <a:endParaRPr lang="en-US" dirty="0">
              <a:latin typeface="Futura Medium BT"/>
              <a:cs typeface="Futura Medium BT"/>
            </a:endParaRPr>
          </a:p>
          <a:p>
            <a:r>
              <a:rPr lang="en-US" dirty="0" smtClean="0">
                <a:latin typeface="Futura Medium BT"/>
                <a:cs typeface="Futura Medium BT"/>
              </a:rPr>
              <a:t>El consentimiento es una manera de establecer si todas las partes involucradas en la </a:t>
            </a:r>
            <a:r>
              <a:rPr lang="en-US" dirty="0" err="1" smtClean="0">
                <a:latin typeface="Futura Medium BT"/>
                <a:cs typeface="Futura Medium BT"/>
              </a:rPr>
              <a:t>relación</a:t>
            </a:r>
            <a:r>
              <a:rPr lang="en-US" dirty="0" smtClean="0">
                <a:latin typeface="Futura Medium BT"/>
                <a:cs typeface="Futura Medium BT"/>
              </a:rPr>
              <a:t> sexual lo </a:t>
            </a:r>
            <a:r>
              <a:rPr lang="en-US" dirty="0" err="1" smtClean="0">
                <a:latin typeface="Futura Medium BT"/>
                <a:cs typeface="Futura Medium BT"/>
              </a:rPr>
              <a:t>hacen</a:t>
            </a:r>
            <a:r>
              <a:rPr lang="en-US" dirty="0" smtClean="0">
                <a:latin typeface="Futura Medium BT"/>
                <a:cs typeface="Futura Medium BT"/>
              </a:rPr>
              <a:t> a gusto, de forma </a:t>
            </a:r>
            <a:r>
              <a:rPr lang="en-US" dirty="0" err="1" smtClean="0">
                <a:latin typeface="Futura Medium BT"/>
                <a:cs typeface="Futura Medium BT"/>
              </a:rPr>
              <a:t>sana</a:t>
            </a:r>
            <a:r>
              <a:rPr lang="en-US" dirty="0" smtClean="0">
                <a:latin typeface="Futura Medium BT"/>
                <a:cs typeface="Futura Medium BT"/>
              </a:rPr>
              <a:t> y </a:t>
            </a:r>
            <a:r>
              <a:rPr lang="en-US" dirty="0" err="1" smtClean="0">
                <a:latin typeface="Futura Medium BT"/>
                <a:cs typeface="Futura Medium BT"/>
              </a:rPr>
              <a:t>consciente</a:t>
            </a:r>
            <a:r>
              <a:rPr lang="en-US" dirty="0" smtClean="0">
                <a:latin typeface="Futura Medium BT"/>
                <a:cs typeface="Futura Medium BT"/>
              </a:rPr>
              <a:t>. </a:t>
            </a:r>
          </a:p>
          <a:p>
            <a:endParaRPr lang="en-US" dirty="0">
              <a:latin typeface="Futura Book BT"/>
              <a:cs typeface="Futura Book B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311" y="252276"/>
            <a:ext cx="63008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"/>
                <a:cs typeface="Futura"/>
              </a:rPr>
              <a:t>¿Qué es el consentimiento? 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45541" y="-136360"/>
            <a:ext cx="3115926" cy="625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7472298" y="1696500"/>
            <a:ext cx="3115926" cy="227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4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954" y="369477"/>
            <a:ext cx="814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utura Bold Condensed BT"/>
                <a:cs typeface="Futura Bold Condensed BT"/>
              </a:rPr>
              <a:t>¿</a:t>
            </a:r>
            <a:r>
              <a:rPr lang="en-US" sz="4000" dirty="0" err="1" smtClean="0">
                <a:latin typeface="Futura Bold Condensed BT"/>
                <a:cs typeface="Futura Bold Condensed BT"/>
              </a:rPr>
              <a:t>Por</a:t>
            </a:r>
            <a:r>
              <a:rPr lang="en-US" sz="4000" dirty="0" smtClean="0">
                <a:latin typeface="Futura Bold Condensed BT"/>
                <a:cs typeface="Futura Bold Condensed BT"/>
              </a:rPr>
              <a:t> qué </a:t>
            </a:r>
            <a:r>
              <a:rPr lang="en-US" sz="4000" dirty="0" err="1" smtClean="0">
                <a:latin typeface="Futura Bold Condensed BT"/>
                <a:cs typeface="Futura Bold Condensed BT"/>
              </a:rPr>
              <a:t>necesitamos</a:t>
            </a:r>
            <a:r>
              <a:rPr lang="en-US" sz="4000" dirty="0" smtClean="0">
                <a:latin typeface="Futura Bold Condensed BT"/>
                <a:cs typeface="Futura Bold Condensed BT"/>
              </a:rPr>
              <a:t> el consentimiento? </a:t>
            </a:r>
            <a:endParaRPr lang="en-US" sz="4000" dirty="0">
              <a:latin typeface="Futura Bold Condensed BT"/>
              <a:cs typeface="Futura Bold Condensed B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690" y="1459969"/>
            <a:ext cx="722448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Futura Medium BT"/>
                <a:cs typeface="Futura Medium BT"/>
              </a:rPr>
              <a:t>Nuestro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punto</a:t>
            </a:r>
            <a:r>
              <a:rPr lang="en-US" sz="2800" dirty="0" smtClean="0">
                <a:latin typeface="Futura Medium BT"/>
                <a:cs typeface="Futura Medium BT"/>
              </a:rPr>
              <a:t> de </a:t>
            </a:r>
            <a:r>
              <a:rPr lang="en-US" sz="2800" dirty="0" err="1" smtClean="0">
                <a:latin typeface="Futura Medium BT"/>
                <a:cs typeface="Futura Medium BT"/>
              </a:rPr>
              <a:t>referencia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respecto</a:t>
            </a:r>
            <a:r>
              <a:rPr lang="en-US" sz="2800" dirty="0" smtClean="0">
                <a:latin typeface="Futura Medium BT"/>
                <a:cs typeface="Futura Medium BT"/>
              </a:rPr>
              <a:t> al </a:t>
            </a:r>
            <a:r>
              <a:rPr lang="en-US" sz="2800" dirty="0" err="1" smtClean="0">
                <a:latin typeface="Futura Medium BT"/>
                <a:cs typeface="Futura Medium BT"/>
              </a:rPr>
              <a:t>sexo</a:t>
            </a:r>
            <a:r>
              <a:rPr lang="en-US" sz="2800" dirty="0" smtClean="0">
                <a:latin typeface="Futura Medium BT"/>
                <a:cs typeface="Futura Medium BT"/>
              </a:rPr>
              <a:t> ha </a:t>
            </a:r>
            <a:r>
              <a:rPr lang="en-US" sz="2800" dirty="0" err="1" smtClean="0">
                <a:latin typeface="Futura Medium BT"/>
                <a:cs typeface="Futura Medium BT"/>
              </a:rPr>
              <a:t>sido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formado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alrededor</a:t>
            </a:r>
            <a:r>
              <a:rPr lang="en-US" sz="2800" dirty="0" smtClean="0">
                <a:latin typeface="Futura Medium BT"/>
                <a:cs typeface="Futura Medium BT"/>
              </a:rPr>
              <a:t> de hombres cis </a:t>
            </a:r>
            <a:r>
              <a:rPr lang="en-US" sz="2800" dirty="0" err="1" smtClean="0">
                <a:latin typeface="Futura Medium BT"/>
                <a:cs typeface="Futura Medium BT"/>
              </a:rPr>
              <a:t>heterosexuales</a:t>
            </a:r>
            <a:r>
              <a:rPr lang="en-US" sz="2800" dirty="0" smtClean="0">
                <a:latin typeface="Futura Medium BT"/>
                <a:cs typeface="Futura Medium BT"/>
              </a:rPr>
              <a:t> y </a:t>
            </a:r>
            <a:r>
              <a:rPr lang="en-US" sz="2800" dirty="0" err="1" smtClean="0">
                <a:latin typeface="Futura Medium BT"/>
                <a:cs typeface="Futura Medium BT"/>
              </a:rPr>
              <a:t>nos</a:t>
            </a:r>
            <a:r>
              <a:rPr lang="en-US" sz="2800" dirty="0" smtClean="0">
                <a:latin typeface="Futura Medium BT"/>
                <a:cs typeface="Futura Medium BT"/>
              </a:rPr>
              <a:t> ha </a:t>
            </a:r>
            <a:r>
              <a:rPr lang="en-US" sz="2800" dirty="0" err="1" smtClean="0">
                <a:latin typeface="Futura Medium BT"/>
                <a:cs typeface="Futura Medium BT"/>
              </a:rPr>
              <a:t>llevado</a:t>
            </a:r>
            <a:r>
              <a:rPr lang="en-US" sz="2800" dirty="0" smtClean="0">
                <a:latin typeface="Futura Medium BT"/>
                <a:cs typeface="Futura Medium BT"/>
              </a:rPr>
              <a:t> a </a:t>
            </a:r>
            <a:r>
              <a:rPr lang="en-US" sz="2800" dirty="0" err="1" smtClean="0">
                <a:latin typeface="Futura Medium BT"/>
                <a:cs typeface="Futura Medium BT"/>
              </a:rPr>
              <a:t>estadísticas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muy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poco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sanas</a:t>
            </a:r>
            <a:r>
              <a:rPr lang="en-US" sz="2800" dirty="0" smtClean="0">
                <a:latin typeface="Futura Medium BT"/>
                <a:cs typeface="Futura Medium BT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0690" y="3614963"/>
            <a:ext cx="72244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Futura Medium BT"/>
                <a:cs typeface="Futura Medium BT"/>
              </a:rPr>
              <a:t>Desgraciadamente</a:t>
            </a:r>
            <a:r>
              <a:rPr lang="en-US" dirty="0" smtClean="0">
                <a:latin typeface="Futura Medium BT"/>
                <a:cs typeface="Futura Medium BT"/>
              </a:rPr>
              <a:t>, el </a:t>
            </a:r>
            <a:r>
              <a:rPr lang="en-US" dirty="0" err="1" smtClean="0">
                <a:latin typeface="Futura Medium BT"/>
                <a:cs typeface="Futura Medium BT"/>
              </a:rPr>
              <a:t>sexo</a:t>
            </a:r>
            <a:r>
              <a:rPr lang="en-US" dirty="0" smtClean="0">
                <a:latin typeface="Futura Medium BT"/>
                <a:cs typeface="Futura Medium BT"/>
              </a:rPr>
              <a:t> no </a:t>
            </a:r>
            <a:r>
              <a:rPr lang="en-US" dirty="0" err="1" smtClean="0">
                <a:latin typeface="Futura Medium BT"/>
                <a:cs typeface="Futura Medium BT"/>
              </a:rPr>
              <a:t>consentido</a:t>
            </a:r>
            <a:r>
              <a:rPr lang="en-US" dirty="0" smtClean="0">
                <a:latin typeface="Futura Medium BT"/>
                <a:cs typeface="Futura Medium BT"/>
              </a:rPr>
              <a:t> forma parte del </a:t>
            </a:r>
            <a:r>
              <a:rPr lang="en-US" dirty="0" err="1" smtClean="0">
                <a:latin typeface="Futura Medium BT"/>
                <a:cs typeface="Futura Medium BT"/>
              </a:rPr>
              <a:t>día</a:t>
            </a:r>
            <a:r>
              <a:rPr lang="en-US" dirty="0" smtClean="0">
                <a:latin typeface="Futura Medium BT"/>
                <a:cs typeface="Futura Medium BT"/>
              </a:rPr>
              <a:t> a </a:t>
            </a:r>
            <a:r>
              <a:rPr lang="en-US" dirty="0" err="1" smtClean="0">
                <a:latin typeface="Futura Medium BT"/>
                <a:cs typeface="Futura Medium BT"/>
              </a:rPr>
              <a:t>día</a:t>
            </a:r>
            <a:r>
              <a:rPr lang="en-US" dirty="0" smtClean="0">
                <a:latin typeface="Futura Medium BT"/>
                <a:cs typeface="Futura Medium BT"/>
              </a:rPr>
              <a:t> de </a:t>
            </a:r>
            <a:r>
              <a:rPr lang="en-US" dirty="0" err="1" smtClean="0">
                <a:latin typeface="Futura Medium BT"/>
                <a:cs typeface="Futura Medium BT"/>
              </a:rPr>
              <a:t>nuestra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cultura</a:t>
            </a:r>
            <a:r>
              <a:rPr lang="en-US" dirty="0" smtClean="0">
                <a:latin typeface="Futura Medium BT"/>
                <a:cs typeface="Futura Medium BT"/>
              </a:rPr>
              <a:t>. </a:t>
            </a:r>
          </a:p>
          <a:p>
            <a:endParaRPr lang="en-US" dirty="0">
              <a:latin typeface="Futura Medium BT"/>
              <a:cs typeface="Futura Medium BT"/>
            </a:endParaRPr>
          </a:p>
          <a:p>
            <a:r>
              <a:rPr lang="en-US" dirty="0" smtClean="0">
                <a:latin typeface="Futura Medium BT"/>
                <a:cs typeface="Futura Medium BT"/>
              </a:rPr>
              <a:t>Con </a:t>
            </a:r>
            <a:r>
              <a:rPr lang="en-US" dirty="0" err="1" smtClean="0">
                <a:latin typeface="Futura Medium BT"/>
                <a:cs typeface="Futura Medium BT"/>
              </a:rPr>
              <a:t>tal</a:t>
            </a:r>
            <a:r>
              <a:rPr lang="en-US" dirty="0" smtClean="0">
                <a:latin typeface="Futura Medium BT"/>
                <a:cs typeface="Futura Medium BT"/>
              </a:rPr>
              <a:t> de </a:t>
            </a:r>
            <a:r>
              <a:rPr lang="en-US" dirty="0" err="1" smtClean="0">
                <a:latin typeface="Futura Medium BT"/>
                <a:cs typeface="Futura Medium BT"/>
              </a:rPr>
              <a:t>combatir</a:t>
            </a:r>
            <a:r>
              <a:rPr lang="en-US" dirty="0" smtClean="0">
                <a:latin typeface="Futura Medium BT"/>
                <a:cs typeface="Futura Medium BT"/>
              </a:rPr>
              <a:t> el </a:t>
            </a:r>
            <a:r>
              <a:rPr lang="en-US" dirty="0" err="1" smtClean="0">
                <a:latin typeface="Futura Medium BT"/>
                <a:cs typeface="Futura Medium BT"/>
              </a:rPr>
              <a:t>sexo</a:t>
            </a:r>
            <a:r>
              <a:rPr lang="en-US" dirty="0" smtClean="0">
                <a:latin typeface="Futura Medium BT"/>
                <a:cs typeface="Futura Medium BT"/>
              </a:rPr>
              <a:t> no </a:t>
            </a:r>
            <a:r>
              <a:rPr lang="en-US" dirty="0" err="1" smtClean="0">
                <a:latin typeface="Futura Medium BT"/>
                <a:cs typeface="Futura Medium BT"/>
              </a:rPr>
              <a:t>consentido</a:t>
            </a:r>
            <a:r>
              <a:rPr lang="en-US" dirty="0" smtClean="0">
                <a:latin typeface="Futura Medium BT"/>
                <a:cs typeface="Futura Medium BT"/>
              </a:rPr>
              <a:t> y </a:t>
            </a:r>
            <a:r>
              <a:rPr lang="en-US" dirty="0" err="1" smtClean="0">
                <a:latin typeface="Futura Medium BT"/>
                <a:cs typeface="Futura Medium BT"/>
              </a:rPr>
              <a:t>acabar</a:t>
            </a:r>
            <a:r>
              <a:rPr lang="en-US" dirty="0" smtClean="0">
                <a:latin typeface="Futura Medium BT"/>
                <a:cs typeface="Futura Medium BT"/>
              </a:rPr>
              <a:t> con la </a:t>
            </a:r>
            <a:r>
              <a:rPr lang="en-US" dirty="0" err="1" smtClean="0">
                <a:latin typeface="Futura Medium BT"/>
                <a:cs typeface="Futura Medium BT"/>
              </a:rPr>
              <a:t>cultura</a:t>
            </a:r>
            <a:r>
              <a:rPr lang="en-US" dirty="0" smtClean="0">
                <a:latin typeface="Futura Medium BT"/>
                <a:cs typeface="Futura Medium BT"/>
              </a:rPr>
              <a:t> de la </a:t>
            </a:r>
            <a:r>
              <a:rPr lang="en-US" dirty="0" err="1" smtClean="0">
                <a:latin typeface="Futura Medium BT"/>
                <a:cs typeface="Futura Medium BT"/>
              </a:rPr>
              <a:t>violación</a:t>
            </a:r>
            <a:r>
              <a:rPr lang="en-US" dirty="0" smtClean="0">
                <a:latin typeface="Futura Medium BT"/>
                <a:cs typeface="Futura Medium BT"/>
              </a:rPr>
              <a:t>, </a:t>
            </a:r>
            <a:r>
              <a:rPr lang="en-US" dirty="0" err="1" smtClean="0">
                <a:latin typeface="Futura Medium BT"/>
                <a:cs typeface="Futura Medium BT"/>
              </a:rPr>
              <a:t>debemos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ampliar</a:t>
            </a:r>
            <a:r>
              <a:rPr lang="en-US" dirty="0" smtClean="0">
                <a:latin typeface="Futura Medium BT"/>
                <a:cs typeface="Futura Medium BT"/>
              </a:rPr>
              <a:t> y </a:t>
            </a:r>
            <a:r>
              <a:rPr lang="en-US" dirty="0" err="1" smtClean="0">
                <a:latin typeface="Futura Medium BT"/>
                <a:cs typeface="Futura Medium BT"/>
              </a:rPr>
              <a:t>crear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unas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pautas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precisas</a:t>
            </a:r>
            <a:r>
              <a:rPr lang="en-US" dirty="0" smtClean="0">
                <a:latin typeface="Futura Medium BT"/>
                <a:cs typeface="Futura Medium BT"/>
              </a:rPr>
              <a:t> </a:t>
            </a:r>
            <a:r>
              <a:rPr lang="en-US" dirty="0" err="1" smtClean="0">
                <a:latin typeface="Futura Medium BT"/>
                <a:cs typeface="Futura Medium BT"/>
              </a:rPr>
              <a:t>hacia</a:t>
            </a:r>
            <a:r>
              <a:rPr lang="en-US" dirty="0" smtClean="0">
                <a:latin typeface="Futura Medium BT"/>
                <a:cs typeface="Futura Medium BT"/>
              </a:rPr>
              <a:t> la </a:t>
            </a:r>
            <a:r>
              <a:rPr lang="en-US" dirty="0" err="1" smtClean="0">
                <a:latin typeface="Futura Medium BT"/>
                <a:cs typeface="Futura Medium BT"/>
              </a:rPr>
              <a:t>cultura</a:t>
            </a:r>
            <a:r>
              <a:rPr lang="en-US" dirty="0" smtClean="0">
                <a:latin typeface="Futura Medium BT"/>
                <a:cs typeface="Futura Medium BT"/>
              </a:rPr>
              <a:t> del consentimiento.</a:t>
            </a:r>
            <a:endParaRPr lang="en-US" dirty="0">
              <a:latin typeface="Futura Medium BT"/>
              <a:cs typeface="Futura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83276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313" y="1391502"/>
            <a:ext cx="7620394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Futura Medium BT"/>
                <a:cs typeface="Futura Medium BT"/>
              </a:rPr>
              <a:t>90% de </a:t>
            </a:r>
            <a:r>
              <a:rPr lang="en-US" sz="2800" dirty="0" err="1" smtClean="0">
                <a:latin typeface="Futura Medium BT"/>
                <a:cs typeface="Futura Medium BT"/>
              </a:rPr>
              <a:t>víctimas</a:t>
            </a:r>
            <a:r>
              <a:rPr lang="en-US" sz="2800" dirty="0" smtClean="0">
                <a:latin typeface="Futura Medium BT"/>
                <a:cs typeface="Futura Medium BT"/>
              </a:rPr>
              <a:t> de </a:t>
            </a:r>
            <a:r>
              <a:rPr lang="en-US" sz="2800" dirty="0" err="1" smtClean="0">
                <a:latin typeface="Futura Medium BT"/>
                <a:cs typeface="Futura Medium BT"/>
              </a:rPr>
              <a:t>violación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registradas</a:t>
            </a:r>
            <a:r>
              <a:rPr lang="en-US" sz="2800" dirty="0" smtClean="0">
                <a:latin typeface="Futura Medium BT"/>
                <a:cs typeface="Futura Medium BT"/>
              </a:rPr>
              <a:t> son </a:t>
            </a:r>
            <a:r>
              <a:rPr lang="en-US" sz="2800" dirty="0" err="1" smtClean="0">
                <a:latin typeface="Futura Medium BT"/>
                <a:cs typeface="Futura Medium BT"/>
              </a:rPr>
              <a:t>mujeres</a:t>
            </a:r>
            <a:endParaRPr lang="en-US" sz="2800" dirty="0" smtClean="0">
              <a:latin typeface="Futura Medium BT"/>
              <a:cs typeface="Futura Medium BT"/>
            </a:endParaRP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Futura Medium BT"/>
                <a:cs typeface="Futura Medium BT"/>
              </a:rPr>
              <a:t>Las personas trans y no </a:t>
            </a:r>
            <a:r>
              <a:rPr lang="en-US" sz="2800" dirty="0" err="1" smtClean="0">
                <a:latin typeface="Futura Medium BT"/>
                <a:cs typeface="Futura Medium BT"/>
              </a:rPr>
              <a:t>binarias</a:t>
            </a:r>
            <a:r>
              <a:rPr lang="en-US" sz="2800" dirty="0">
                <a:latin typeface="Futura Medium BT"/>
                <a:cs typeface="Futura Medium BT"/>
              </a:rPr>
              <a:t> </a:t>
            </a:r>
            <a:r>
              <a:rPr lang="en-US" sz="2800" dirty="0" smtClean="0">
                <a:latin typeface="Futura Medium BT"/>
                <a:cs typeface="Futura Medium BT"/>
              </a:rPr>
              <a:t>son </a:t>
            </a:r>
            <a:r>
              <a:rPr lang="en-US" sz="2800" dirty="0" err="1" smtClean="0">
                <a:latin typeface="Futura Medium BT"/>
                <a:cs typeface="Futura Medium BT"/>
              </a:rPr>
              <a:t>más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propensas</a:t>
            </a:r>
            <a:r>
              <a:rPr lang="en-US" sz="2800" dirty="0" smtClean="0">
                <a:latin typeface="Futura Medium BT"/>
                <a:cs typeface="Futura Medium BT"/>
              </a:rPr>
              <a:t> a </a:t>
            </a:r>
            <a:r>
              <a:rPr lang="en-US" sz="2800" dirty="0" err="1" smtClean="0">
                <a:latin typeface="Futura Medium BT"/>
                <a:cs typeface="Futura Medium BT"/>
              </a:rPr>
              <a:t>sufrir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agresión</a:t>
            </a:r>
            <a:r>
              <a:rPr lang="en-US" sz="2800" dirty="0" smtClean="0">
                <a:latin typeface="Futura Medium BT"/>
                <a:cs typeface="Futura Medium BT"/>
              </a:rPr>
              <a:t> sexual que las personas cis</a:t>
            </a:r>
          </a:p>
          <a:p>
            <a:pPr marL="571500" indent="-571500">
              <a:buFont typeface="Arial"/>
              <a:buChar char="•"/>
            </a:pPr>
            <a:r>
              <a:rPr lang="en-US" sz="2800" dirty="0" smtClean="0">
                <a:latin typeface="Futura Medium BT"/>
                <a:cs typeface="Futura Medium BT"/>
              </a:rPr>
              <a:t>Las personas que no son </a:t>
            </a:r>
            <a:r>
              <a:rPr lang="en-US" sz="2800" dirty="0" err="1" smtClean="0">
                <a:latin typeface="Futura Medium BT"/>
                <a:cs typeface="Futura Medium BT"/>
              </a:rPr>
              <a:t>blancas</a:t>
            </a:r>
            <a:r>
              <a:rPr lang="en-US" sz="2800" dirty="0" smtClean="0">
                <a:latin typeface="Futura Medium BT"/>
                <a:cs typeface="Futura Medium BT"/>
              </a:rPr>
              <a:t> son </a:t>
            </a:r>
            <a:r>
              <a:rPr lang="en-US" sz="2800" dirty="0" err="1" smtClean="0">
                <a:latin typeface="Futura Medium BT"/>
                <a:cs typeface="Futura Medium BT"/>
              </a:rPr>
              <a:t>más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propensas</a:t>
            </a:r>
            <a:r>
              <a:rPr lang="en-US" sz="2800" dirty="0" smtClean="0">
                <a:latin typeface="Futura Medium BT"/>
                <a:cs typeface="Futura Medium BT"/>
              </a:rPr>
              <a:t> a </a:t>
            </a:r>
            <a:r>
              <a:rPr lang="en-US" sz="2800" dirty="0" err="1" smtClean="0">
                <a:latin typeface="Futura Medium BT"/>
                <a:cs typeface="Futura Medium BT"/>
              </a:rPr>
              <a:t>sufrir</a:t>
            </a:r>
            <a:r>
              <a:rPr lang="en-US" sz="2800" dirty="0" smtClean="0">
                <a:latin typeface="Futura Medium BT"/>
                <a:cs typeface="Futura Medium BT"/>
              </a:rPr>
              <a:t> </a:t>
            </a:r>
            <a:r>
              <a:rPr lang="en-US" sz="2800" dirty="0" err="1" smtClean="0">
                <a:latin typeface="Futura Medium BT"/>
                <a:cs typeface="Futura Medium BT"/>
              </a:rPr>
              <a:t>agresión</a:t>
            </a:r>
            <a:r>
              <a:rPr lang="en-US" sz="2800" dirty="0" smtClean="0">
                <a:latin typeface="Futura Medium BT"/>
                <a:cs typeface="Futura Medium BT"/>
              </a:rPr>
              <a:t> sexual que las personas </a:t>
            </a:r>
            <a:r>
              <a:rPr lang="en-US" sz="2800" dirty="0" err="1" smtClean="0">
                <a:latin typeface="Futura Medium BT"/>
                <a:cs typeface="Futura Medium BT"/>
              </a:rPr>
              <a:t>blancas</a:t>
            </a:r>
            <a:endParaRPr lang="en-US" sz="2800" dirty="0" smtClean="0">
              <a:latin typeface="Futura Medium BT"/>
              <a:cs typeface="Futura Medium B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5457" y="6348226"/>
            <a:ext cx="5014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www.eldiario.es</a:t>
            </a:r>
            <a:r>
              <a:rPr lang="en-US" sz="1000" dirty="0" smtClean="0"/>
              <a:t>/</a:t>
            </a:r>
            <a:r>
              <a:rPr lang="en-US" sz="1000" dirty="0" err="1" smtClean="0"/>
              <a:t>sociedad</a:t>
            </a:r>
            <a:r>
              <a:rPr lang="en-US" sz="1000" dirty="0" smtClean="0"/>
              <a:t>/Europa-registra-crimenes-sexuales-ano_0_711129259.html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99854" y="385413"/>
            <a:ext cx="5971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 Bold Condensed BT"/>
                <a:cs typeface="Futura Bold Condensed BT"/>
              </a:rPr>
              <a:t>Los </a:t>
            </a:r>
            <a:r>
              <a:rPr lang="en-US" sz="4000" dirty="0" err="1" smtClean="0">
                <a:latin typeface="Futura Bold Condensed BT"/>
                <a:cs typeface="Futura Bold Condensed BT"/>
              </a:rPr>
              <a:t>números</a:t>
            </a:r>
            <a:endParaRPr lang="en-US" sz="4000" dirty="0">
              <a:latin typeface="Futura Bold Condensed BT"/>
              <a:cs typeface="Futura Bold Condensed BT"/>
            </a:endParaRPr>
          </a:p>
        </p:txBody>
      </p:sp>
    </p:spTree>
    <p:extLst>
      <p:ext uri="{BB962C8B-B14F-4D97-AF65-F5344CB8AC3E}">
        <p14:creationId xmlns:p14="http://schemas.microsoft.com/office/powerpoint/2010/main" val="134782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18704</TotalTime>
  <Words>729</Words>
  <Application>Microsoft Macintosh PowerPoint</Application>
  <PresentationFormat>On-screen Show (4:3)</PresentationFormat>
  <Paragraphs>61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mas sexy es…</dc:title>
  <dc:creator>Shaina</dc:creator>
  <cp:lastModifiedBy>Shaina</cp:lastModifiedBy>
  <cp:revision>59</cp:revision>
  <dcterms:created xsi:type="dcterms:W3CDTF">2018-02-18T18:59:57Z</dcterms:created>
  <dcterms:modified xsi:type="dcterms:W3CDTF">2019-03-31T20:36:27Z</dcterms:modified>
</cp:coreProperties>
</file>